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B6C6F8-8B94-4902-846C-9992D8FFF9E0}" type="doc">
      <dgm:prSet loTypeId="urn:microsoft.com/office/officeart/2005/8/layout/vList6" loCatId="list" qsTypeId="urn:microsoft.com/office/officeart/2005/8/quickstyle/simple1" qsCatId="simple" csTypeId="urn:microsoft.com/office/officeart/2005/8/colors/accent1_2" csCatId="accent1" phldr="1"/>
      <dgm:spPr/>
    </dgm:pt>
    <dgm:pt modelId="{11CFEEC8-A366-4F33-A89E-797862580132}">
      <dgm:prSet phldrT="[Text]"/>
      <dgm:spPr/>
      <dgm:t>
        <a:bodyPr/>
        <a:lstStyle/>
        <a:p>
          <a:r>
            <a:rPr lang="en-IN" dirty="0"/>
            <a:t>Irrigation </a:t>
          </a:r>
        </a:p>
      </dgm:t>
    </dgm:pt>
    <dgm:pt modelId="{F6300D0D-B5FE-4959-8280-62477F6F9730}" type="parTrans" cxnId="{2A183613-375E-401B-B1F3-E30BF2BE693F}">
      <dgm:prSet/>
      <dgm:spPr/>
      <dgm:t>
        <a:bodyPr/>
        <a:lstStyle/>
        <a:p>
          <a:endParaRPr lang="en-IN"/>
        </a:p>
      </dgm:t>
    </dgm:pt>
    <dgm:pt modelId="{21DF61B9-7AC2-433C-A80E-EE292427714E}" type="sibTrans" cxnId="{2A183613-375E-401B-B1F3-E30BF2BE693F}">
      <dgm:prSet/>
      <dgm:spPr/>
      <dgm:t>
        <a:bodyPr/>
        <a:lstStyle/>
        <a:p>
          <a:endParaRPr lang="en-IN"/>
        </a:p>
      </dgm:t>
    </dgm:pt>
    <dgm:pt modelId="{E4E952F0-5BC6-4459-A61E-9DB56DCB6A47}">
      <dgm:prSet phldrT="[Text]"/>
      <dgm:spPr/>
      <dgm:t>
        <a:bodyPr/>
        <a:lstStyle/>
        <a:p>
          <a:r>
            <a:rPr lang="en-IN" dirty="0"/>
            <a:t>Household Use</a:t>
          </a:r>
        </a:p>
      </dgm:t>
    </dgm:pt>
    <dgm:pt modelId="{20A780D4-A0E8-4333-BB67-E019D50508BF}" type="parTrans" cxnId="{802F3C9C-D24C-4327-AB90-0658BAE62977}">
      <dgm:prSet/>
      <dgm:spPr/>
      <dgm:t>
        <a:bodyPr/>
        <a:lstStyle/>
        <a:p>
          <a:endParaRPr lang="en-IN"/>
        </a:p>
      </dgm:t>
    </dgm:pt>
    <dgm:pt modelId="{24AFEB7D-18BE-480E-BAA3-1013465FA411}" type="sibTrans" cxnId="{802F3C9C-D24C-4327-AB90-0658BAE62977}">
      <dgm:prSet/>
      <dgm:spPr/>
      <dgm:t>
        <a:bodyPr/>
        <a:lstStyle/>
        <a:p>
          <a:endParaRPr lang="en-IN"/>
        </a:p>
      </dgm:t>
    </dgm:pt>
    <dgm:pt modelId="{CC3C568A-7267-40BB-978B-16B63AA0671A}">
      <dgm:prSet phldrT="[Text]"/>
      <dgm:spPr/>
      <dgm:t>
        <a:bodyPr/>
        <a:lstStyle/>
        <a:p>
          <a:r>
            <a:rPr lang="en-IN" dirty="0"/>
            <a:t>Industry</a:t>
          </a:r>
        </a:p>
      </dgm:t>
    </dgm:pt>
    <dgm:pt modelId="{1FAE4DE5-A7FB-4E03-80C6-431F25E331EB}" type="parTrans" cxnId="{E5159362-0281-4B5B-9E2A-86BB4037D55D}">
      <dgm:prSet/>
      <dgm:spPr/>
      <dgm:t>
        <a:bodyPr/>
        <a:lstStyle/>
        <a:p>
          <a:endParaRPr lang="en-IN"/>
        </a:p>
      </dgm:t>
    </dgm:pt>
    <dgm:pt modelId="{0A1BF338-CCC8-4DD3-94B6-592DAD0056A3}" type="sibTrans" cxnId="{E5159362-0281-4B5B-9E2A-86BB4037D55D}">
      <dgm:prSet/>
      <dgm:spPr/>
      <dgm:t>
        <a:bodyPr/>
        <a:lstStyle/>
        <a:p>
          <a:endParaRPr lang="en-IN"/>
        </a:p>
      </dgm:t>
    </dgm:pt>
    <dgm:pt modelId="{E8678304-84B3-4CEB-AE70-8D3D5152DBF6}">
      <dgm:prSet/>
      <dgm:spPr/>
      <dgm:t>
        <a:bodyPr/>
        <a:lstStyle/>
        <a:p>
          <a:r>
            <a:rPr lang="en-IN" dirty="0"/>
            <a:t>89 %</a:t>
          </a:r>
        </a:p>
      </dgm:t>
    </dgm:pt>
    <dgm:pt modelId="{DE2969AD-812D-440F-B745-7B12347DA80C}" type="parTrans" cxnId="{EFA33A47-5B75-4F75-BB33-B1A1A00D2FD6}">
      <dgm:prSet/>
      <dgm:spPr/>
      <dgm:t>
        <a:bodyPr/>
        <a:lstStyle/>
        <a:p>
          <a:endParaRPr lang="en-IN"/>
        </a:p>
      </dgm:t>
    </dgm:pt>
    <dgm:pt modelId="{37F18410-7AED-4054-9A12-B5EB9EAD0C89}" type="sibTrans" cxnId="{EFA33A47-5B75-4F75-BB33-B1A1A00D2FD6}">
      <dgm:prSet/>
      <dgm:spPr/>
      <dgm:t>
        <a:bodyPr/>
        <a:lstStyle/>
        <a:p>
          <a:endParaRPr lang="en-IN"/>
        </a:p>
      </dgm:t>
    </dgm:pt>
    <dgm:pt modelId="{C0D1F5A3-2FF4-4F54-856D-44C60F0A10C1}">
      <dgm:prSet/>
      <dgm:spPr/>
      <dgm:t>
        <a:bodyPr/>
        <a:lstStyle/>
        <a:p>
          <a:r>
            <a:rPr lang="en-IN" dirty="0"/>
            <a:t>9 %</a:t>
          </a:r>
        </a:p>
      </dgm:t>
    </dgm:pt>
    <dgm:pt modelId="{82226475-796C-4231-BF17-281675E60502}" type="parTrans" cxnId="{1346ADFB-266F-4F08-A6A5-80A95CBCDFCF}">
      <dgm:prSet/>
      <dgm:spPr/>
      <dgm:t>
        <a:bodyPr/>
        <a:lstStyle/>
        <a:p>
          <a:endParaRPr lang="en-IN"/>
        </a:p>
      </dgm:t>
    </dgm:pt>
    <dgm:pt modelId="{02AB26D6-4501-4D9E-9B64-EACF86D2B79C}" type="sibTrans" cxnId="{1346ADFB-266F-4F08-A6A5-80A95CBCDFCF}">
      <dgm:prSet/>
      <dgm:spPr/>
      <dgm:t>
        <a:bodyPr/>
        <a:lstStyle/>
        <a:p>
          <a:endParaRPr lang="en-IN"/>
        </a:p>
      </dgm:t>
    </dgm:pt>
    <dgm:pt modelId="{87D2C77B-5380-4C91-AE05-9A0B75B67436}">
      <dgm:prSet/>
      <dgm:spPr/>
      <dgm:t>
        <a:bodyPr/>
        <a:lstStyle/>
        <a:p>
          <a:r>
            <a:rPr lang="en-IN" dirty="0"/>
            <a:t>2 %</a:t>
          </a:r>
        </a:p>
      </dgm:t>
    </dgm:pt>
    <dgm:pt modelId="{31409272-AAFA-4C76-93F1-4AA43CAE768D}" type="parTrans" cxnId="{813A6388-A926-4A70-A263-8F8BC0BB8554}">
      <dgm:prSet/>
      <dgm:spPr/>
      <dgm:t>
        <a:bodyPr/>
        <a:lstStyle/>
        <a:p>
          <a:endParaRPr lang="en-IN"/>
        </a:p>
      </dgm:t>
    </dgm:pt>
    <dgm:pt modelId="{BD61FAE5-719D-4A08-9BFC-9D6D4DDB72CA}" type="sibTrans" cxnId="{813A6388-A926-4A70-A263-8F8BC0BB8554}">
      <dgm:prSet/>
      <dgm:spPr/>
      <dgm:t>
        <a:bodyPr/>
        <a:lstStyle/>
        <a:p>
          <a:endParaRPr lang="en-IN"/>
        </a:p>
      </dgm:t>
    </dgm:pt>
    <dgm:pt modelId="{B56AFAB5-A4BB-4A6A-BF87-4ADE170A4022}" type="pres">
      <dgm:prSet presAssocID="{51B6C6F8-8B94-4902-846C-9992D8FFF9E0}" presName="Name0" presStyleCnt="0">
        <dgm:presLayoutVars>
          <dgm:dir/>
          <dgm:animLvl val="lvl"/>
          <dgm:resizeHandles/>
        </dgm:presLayoutVars>
      </dgm:prSet>
      <dgm:spPr/>
    </dgm:pt>
    <dgm:pt modelId="{7F518CD8-95A0-4334-8AB5-81F6A0EED55C}" type="pres">
      <dgm:prSet presAssocID="{11CFEEC8-A366-4F33-A89E-797862580132}" presName="linNode" presStyleCnt="0"/>
      <dgm:spPr/>
    </dgm:pt>
    <dgm:pt modelId="{3EE88379-311A-4D61-9E50-91DD95EB5BC0}" type="pres">
      <dgm:prSet presAssocID="{11CFEEC8-A366-4F33-A89E-797862580132}" presName="parentShp" presStyleLbl="node1" presStyleIdx="0" presStyleCnt="3">
        <dgm:presLayoutVars>
          <dgm:bulletEnabled val="1"/>
        </dgm:presLayoutVars>
      </dgm:prSet>
      <dgm:spPr/>
    </dgm:pt>
    <dgm:pt modelId="{A10EF2C8-5490-46AE-A8F5-F9B979B7AA76}" type="pres">
      <dgm:prSet presAssocID="{11CFEEC8-A366-4F33-A89E-797862580132}" presName="childShp" presStyleLbl="bgAccFollowNode1" presStyleIdx="0" presStyleCnt="3">
        <dgm:presLayoutVars>
          <dgm:bulletEnabled val="1"/>
        </dgm:presLayoutVars>
      </dgm:prSet>
      <dgm:spPr/>
    </dgm:pt>
    <dgm:pt modelId="{F5037D37-9450-4A72-A483-748A3EB35D8C}" type="pres">
      <dgm:prSet presAssocID="{21DF61B9-7AC2-433C-A80E-EE292427714E}" presName="spacing" presStyleCnt="0"/>
      <dgm:spPr/>
    </dgm:pt>
    <dgm:pt modelId="{46453E70-9DAC-4E06-9D29-DCF0E27A8673}" type="pres">
      <dgm:prSet presAssocID="{E4E952F0-5BC6-4459-A61E-9DB56DCB6A47}" presName="linNode" presStyleCnt="0"/>
      <dgm:spPr/>
    </dgm:pt>
    <dgm:pt modelId="{D6310B43-BC99-4BAC-8BED-B1AB3A5A8408}" type="pres">
      <dgm:prSet presAssocID="{E4E952F0-5BC6-4459-A61E-9DB56DCB6A47}" presName="parentShp" presStyleLbl="node1" presStyleIdx="1" presStyleCnt="3">
        <dgm:presLayoutVars>
          <dgm:bulletEnabled val="1"/>
        </dgm:presLayoutVars>
      </dgm:prSet>
      <dgm:spPr/>
    </dgm:pt>
    <dgm:pt modelId="{0156531A-9A5C-466E-B6F2-47E401FD02F2}" type="pres">
      <dgm:prSet presAssocID="{E4E952F0-5BC6-4459-A61E-9DB56DCB6A47}" presName="childShp" presStyleLbl="bgAccFollowNode1" presStyleIdx="1" presStyleCnt="3">
        <dgm:presLayoutVars>
          <dgm:bulletEnabled val="1"/>
        </dgm:presLayoutVars>
      </dgm:prSet>
      <dgm:spPr/>
    </dgm:pt>
    <dgm:pt modelId="{5AAC7A97-CB21-472E-BF3E-6709B0BCADE5}" type="pres">
      <dgm:prSet presAssocID="{24AFEB7D-18BE-480E-BAA3-1013465FA411}" presName="spacing" presStyleCnt="0"/>
      <dgm:spPr/>
    </dgm:pt>
    <dgm:pt modelId="{0901D20A-0666-4B8C-B36E-9795FA699EE4}" type="pres">
      <dgm:prSet presAssocID="{CC3C568A-7267-40BB-978B-16B63AA0671A}" presName="linNode" presStyleCnt="0"/>
      <dgm:spPr/>
    </dgm:pt>
    <dgm:pt modelId="{B1C4D4BC-8474-4E0C-8279-AD22CD7B7500}" type="pres">
      <dgm:prSet presAssocID="{CC3C568A-7267-40BB-978B-16B63AA0671A}" presName="parentShp" presStyleLbl="node1" presStyleIdx="2" presStyleCnt="3">
        <dgm:presLayoutVars>
          <dgm:bulletEnabled val="1"/>
        </dgm:presLayoutVars>
      </dgm:prSet>
      <dgm:spPr/>
    </dgm:pt>
    <dgm:pt modelId="{DB476C84-CA8E-458F-994C-58BAE05B685B}" type="pres">
      <dgm:prSet presAssocID="{CC3C568A-7267-40BB-978B-16B63AA0671A}" presName="childShp" presStyleLbl="bgAccFollowNode1" presStyleIdx="2" presStyleCnt="3">
        <dgm:presLayoutVars>
          <dgm:bulletEnabled val="1"/>
        </dgm:presLayoutVars>
      </dgm:prSet>
      <dgm:spPr/>
    </dgm:pt>
  </dgm:ptLst>
  <dgm:cxnLst>
    <dgm:cxn modelId="{2A183613-375E-401B-B1F3-E30BF2BE693F}" srcId="{51B6C6F8-8B94-4902-846C-9992D8FFF9E0}" destId="{11CFEEC8-A366-4F33-A89E-797862580132}" srcOrd="0" destOrd="0" parTransId="{F6300D0D-B5FE-4959-8280-62477F6F9730}" sibTransId="{21DF61B9-7AC2-433C-A80E-EE292427714E}"/>
    <dgm:cxn modelId="{0D7CE327-44E1-496C-9CCC-81DE946C0A46}" type="presOf" srcId="{E4E952F0-5BC6-4459-A61E-9DB56DCB6A47}" destId="{D6310B43-BC99-4BAC-8BED-B1AB3A5A8408}" srcOrd="0" destOrd="0" presId="urn:microsoft.com/office/officeart/2005/8/layout/vList6"/>
    <dgm:cxn modelId="{AC2C9234-DCAF-4F8D-BE2F-92C2202705C0}" type="presOf" srcId="{87D2C77B-5380-4C91-AE05-9A0B75B67436}" destId="{DB476C84-CA8E-458F-994C-58BAE05B685B}" srcOrd="0" destOrd="0" presId="urn:microsoft.com/office/officeart/2005/8/layout/vList6"/>
    <dgm:cxn modelId="{89F13961-6A10-4002-8067-5CC49F411283}" type="presOf" srcId="{CC3C568A-7267-40BB-978B-16B63AA0671A}" destId="{B1C4D4BC-8474-4E0C-8279-AD22CD7B7500}" srcOrd="0" destOrd="0" presId="urn:microsoft.com/office/officeart/2005/8/layout/vList6"/>
    <dgm:cxn modelId="{E5159362-0281-4B5B-9E2A-86BB4037D55D}" srcId="{51B6C6F8-8B94-4902-846C-9992D8FFF9E0}" destId="{CC3C568A-7267-40BB-978B-16B63AA0671A}" srcOrd="2" destOrd="0" parTransId="{1FAE4DE5-A7FB-4E03-80C6-431F25E331EB}" sibTransId="{0A1BF338-CCC8-4DD3-94B6-592DAD0056A3}"/>
    <dgm:cxn modelId="{37221043-320A-40B4-BD8E-4C31619E74CD}" type="presOf" srcId="{E8678304-84B3-4CEB-AE70-8D3D5152DBF6}" destId="{A10EF2C8-5490-46AE-A8F5-F9B979B7AA76}" srcOrd="0" destOrd="0" presId="urn:microsoft.com/office/officeart/2005/8/layout/vList6"/>
    <dgm:cxn modelId="{EFA33A47-5B75-4F75-BB33-B1A1A00D2FD6}" srcId="{11CFEEC8-A366-4F33-A89E-797862580132}" destId="{E8678304-84B3-4CEB-AE70-8D3D5152DBF6}" srcOrd="0" destOrd="0" parTransId="{DE2969AD-812D-440F-B745-7B12347DA80C}" sibTransId="{37F18410-7AED-4054-9A12-B5EB9EAD0C89}"/>
    <dgm:cxn modelId="{813A6388-A926-4A70-A263-8F8BC0BB8554}" srcId="{CC3C568A-7267-40BB-978B-16B63AA0671A}" destId="{87D2C77B-5380-4C91-AE05-9A0B75B67436}" srcOrd="0" destOrd="0" parTransId="{31409272-AAFA-4C76-93F1-4AA43CAE768D}" sibTransId="{BD61FAE5-719D-4A08-9BFC-9D6D4DDB72CA}"/>
    <dgm:cxn modelId="{802F3C9C-D24C-4327-AB90-0658BAE62977}" srcId="{51B6C6F8-8B94-4902-846C-9992D8FFF9E0}" destId="{E4E952F0-5BC6-4459-A61E-9DB56DCB6A47}" srcOrd="1" destOrd="0" parTransId="{20A780D4-A0E8-4333-BB67-E019D50508BF}" sibTransId="{24AFEB7D-18BE-480E-BAA3-1013465FA411}"/>
    <dgm:cxn modelId="{31061DCA-A1CE-406A-B945-5AE6E31FCEB3}" type="presOf" srcId="{C0D1F5A3-2FF4-4F54-856D-44C60F0A10C1}" destId="{0156531A-9A5C-466E-B6F2-47E401FD02F2}" srcOrd="0" destOrd="0" presId="urn:microsoft.com/office/officeart/2005/8/layout/vList6"/>
    <dgm:cxn modelId="{AC4AD5D4-03D7-4424-A2C8-3199B1459954}" type="presOf" srcId="{11CFEEC8-A366-4F33-A89E-797862580132}" destId="{3EE88379-311A-4D61-9E50-91DD95EB5BC0}" srcOrd="0" destOrd="0" presId="urn:microsoft.com/office/officeart/2005/8/layout/vList6"/>
    <dgm:cxn modelId="{BD61EBEF-5189-4C01-A5CB-EF67BC082F6A}" type="presOf" srcId="{51B6C6F8-8B94-4902-846C-9992D8FFF9E0}" destId="{B56AFAB5-A4BB-4A6A-BF87-4ADE170A4022}" srcOrd="0" destOrd="0" presId="urn:microsoft.com/office/officeart/2005/8/layout/vList6"/>
    <dgm:cxn modelId="{1346ADFB-266F-4F08-A6A5-80A95CBCDFCF}" srcId="{E4E952F0-5BC6-4459-A61E-9DB56DCB6A47}" destId="{C0D1F5A3-2FF4-4F54-856D-44C60F0A10C1}" srcOrd="0" destOrd="0" parTransId="{82226475-796C-4231-BF17-281675E60502}" sibTransId="{02AB26D6-4501-4D9E-9B64-EACF86D2B79C}"/>
    <dgm:cxn modelId="{E79715B7-A718-4890-AD37-3EDD51603FEF}" type="presParOf" srcId="{B56AFAB5-A4BB-4A6A-BF87-4ADE170A4022}" destId="{7F518CD8-95A0-4334-8AB5-81F6A0EED55C}" srcOrd="0" destOrd="0" presId="urn:microsoft.com/office/officeart/2005/8/layout/vList6"/>
    <dgm:cxn modelId="{4380A511-4ACC-485A-9477-893EBA4EF9D6}" type="presParOf" srcId="{7F518CD8-95A0-4334-8AB5-81F6A0EED55C}" destId="{3EE88379-311A-4D61-9E50-91DD95EB5BC0}" srcOrd="0" destOrd="0" presId="urn:microsoft.com/office/officeart/2005/8/layout/vList6"/>
    <dgm:cxn modelId="{6F7B996A-D68A-4AEE-9947-4ABBC713BF65}" type="presParOf" srcId="{7F518CD8-95A0-4334-8AB5-81F6A0EED55C}" destId="{A10EF2C8-5490-46AE-A8F5-F9B979B7AA76}" srcOrd="1" destOrd="0" presId="urn:microsoft.com/office/officeart/2005/8/layout/vList6"/>
    <dgm:cxn modelId="{74A9241E-6A12-4703-B90B-1F4D2C51FAAC}" type="presParOf" srcId="{B56AFAB5-A4BB-4A6A-BF87-4ADE170A4022}" destId="{F5037D37-9450-4A72-A483-748A3EB35D8C}" srcOrd="1" destOrd="0" presId="urn:microsoft.com/office/officeart/2005/8/layout/vList6"/>
    <dgm:cxn modelId="{65CEA1BE-6C9D-4D11-96D9-ECC729456CC8}" type="presParOf" srcId="{B56AFAB5-A4BB-4A6A-BF87-4ADE170A4022}" destId="{46453E70-9DAC-4E06-9D29-DCF0E27A8673}" srcOrd="2" destOrd="0" presId="urn:microsoft.com/office/officeart/2005/8/layout/vList6"/>
    <dgm:cxn modelId="{4085E52C-876A-4979-A700-FEE5C538088F}" type="presParOf" srcId="{46453E70-9DAC-4E06-9D29-DCF0E27A8673}" destId="{D6310B43-BC99-4BAC-8BED-B1AB3A5A8408}" srcOrd="0" destOrd="0" presId="urn:microsoft.com/office/officeart/2005/8/layout/vList6"/>
    <dgm:cxn modelId="{E9C28394-E810-49FB-9837-491A0364862A}" type="presParOf" srcId="{46453E70-9DAC-4E06-9D29-DCF0E27A8673}" destId="{0156531A-9A5C-466E-B6F2-47E401FD02F2}" srcOrd="1" destOrd="0" presId="urn:microsoft.com/office/officeart/2005/8/layout/vList6"/>
    <dgm:cxn modelId="{4F541DD1-9464-4178-9837-4DF73A15E792}" type="presParOf" srcId="{B56AFAB5-A4BB-4A6A-BF87-4ADE170A4022}" destId="{5AAC7A97-CB21-472E-BF3E-6709B0BCADE5}" srcOrd="3" destOrd="0" presId="urn:microsoft.com/office/officeart/2005/8/layout/vList6"/>
    <dgm:cxn modelId="{87C644A3-F317-4C45-96D8-2BF7C7B0F400}" type="presParOf" srcId="{B56AFAB5-A4BB-4A6A-BF87-4ADE170A4022}" destId="{0901D20A-0666-4B8C-B36E-9795FA699EE4}" srcOrd="4" destOrd="0" presId="urn:microsoft.com/office/officeart/2005/8/layout/vList6"/>
    <dgm:cxn modelId="{7FB3147C-5C7F-4274-820E-DA598917593D}" type="presParOf" srcId="{0901D20A-0666-4B8C-B36E-9795FA699EE4}" destId="{B1C4D4BC-8474-4E0C-8279-AD22CD7B7500}" srcOrd="0" destOrd="0" presId="urn:microsoft.com/office/officeart/2005/8/layout/vList6"/>
    <dgm:cxn modelId="{731C8F26-4EFD-497E-9227-85B5179A7499}" type="presParOf" srcId="{0901D20A-0666-4B8C-B36E-9795FA699EE4}" destId="{DB476C84-CA8E-458F-994C-58BAE05B685B}"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3D4F93-4C0E-4362-81D6-95C7B4E19B32}"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IN"/>
        </a:p>
      </dgm:t>
    </dgm:pt>
    <dgm:pt modelId="{7A448733-FFC1-44AA-9C5C-7EFB83078FD2}">
      <dgm:prSet phldrT="[Text]"/>
      <dgm:spPr/>
      <dgm:t>
        <a:bodyPr/>
        <a:lstStyle/>
        <a:p>
          <a:r>
            <a:rPr lang="en-IN" dirty="0">
              <a:solidFill>
                <a:srgbClr val="FF0000"/>
              </a:solidFill>
            </a:rPr>
            <a:t>Farm Pond </a:t>
          </a:r>
        </a:p>
      </dgm:t>
    </dgm:pt>
    <dgm:pt modelId="{C0E9C576-C83A-4CA2-B1DF-E823419FE647}" type="parTrans" cxnId="{5DAA2DF9-CF57-418A-AC68-12D552DDA6CA}">
      <dgm:prSet/>
      <dgm:spPr/>
      <dgm:t>
        <a:bodyPr/>
        <a:lstStyle/>
        <a:p>
          <a:endParaRPr lang="en-IN"/>
        </a:p>
      </dgm:t>
    </dgm:pt>
    <dgm:pt modelId="{3AF71077-9184-4CC1-BC13-2B5A84DB96B7}" type="sibTrans" cxnId="{5DAA2DF9-CF57-418A-AC68-12D552DDA6CA}">
      <dgm:prSet/>
      <dgm:spPr/>
      <dgm:t>
        <a:bodyPr/>
        <a:lstStyle/>
        <a:p>
          <a:endParaRPr lang="en-IN"/>
        </a:p>
      </dgm:t>
    </dgm:pt>
    <dgm:pt modelId="{DE0DB77D-564F-44C3-A6B5-AE419CE016B4}">
      <dgm:prSet phldrT="[Text]"/>
      <dgm:spPr/>
      <dgm:t>
        <a:bodyPr/>
        <a:lstStyle/>
        <a:p>
          <a:pPr>
            <a:buFont typeface="+mj-lt"/>
            <a:buAutoNum type="arabicParenR"/>
          </a:pPr>
          <a:r>
            <a:rPr lang="en-IN" dirty="0">
              <a:solidFill>
                <a:srgbClr val="002060"/>
              </a:solidFill>
            </a:rPr>
            <a:t>Excavated Pond </a:t>
          </a:r>
        </a:p>
        <a:p>
          <a:pPr>
            <a:buFont typeface="+mj-lt"/>
            <a:buAutoNum type="arabicParenR"/>
          </a:pPr>
          <a:r>
            <a:rPr lang="en-IN" dirty="0">
              <a:solidFill>
                <a:srgbClr val="002060"/>
              </a:solidFill>
            </a:rPr>
            <a:t>( Suited for flat   topography )</a:t>
          </a:r>
        </a:p>
      </dgm:t>
    </dgm:pt>
    <dgm:pt modelId="{3184C516-F7DF-49CD-8006-4C1E2104376D}" type="parTrans" cxnId="{9EA459C5-FB5C-428C-960A-AD44488548C5}">
      <dgm:prSet/>
      <dgm:spPr/>
      <dgm:t>
        <a:bodyPr/>
        <a:lstStyle/>
        <a:p>
          <a:endParaRPr lang="en-IN"/>
        </a:p>
      </dgm:t>
    </dgm:pt>
    <dgm:pt modelId="{05CCA62E-DDC3-4834-8F41-30932B0638A9}" type="sibTrans" cxnId="{9EA459C5-FB5C-428C-960A-AD44488548C5}">
      <dgm:prSet/>
      <dgm:spPr/>
      <dgm:t>
        <a:bodyPr/>
        <a:lstStyle/>
        <a:p>
          <a:endParaRPr lang="en-IN"/>
        </a:p>
      </dgm:t>
    </dgm:pt>
    <dgm:pt modelId="{04F60581-892E-4A06-AEAF-CFE6D149C6DC}">
      <dgm:prSet phldrT="[Text]"/>
      <dgm:spPr/>
      <dgm:t>
        <a:bodyPr/>
        <a:lstStyle/>
        <a:p>
          <a:r>
            <a:rPr lang="en-IN" dirty="0">
              <a:solidFill>
                <a:srgbClr val="002060"/>
              </a:solidFill>
            </a:rPr>
            <a:t>Embankment pond </a:t>
          </a:r>
        </a:p>
        <a:p>
          <a:r>
            <a:rPr lang="en-IN" dirty="0">
              <a:solidFill>
                <a:srgbClr val="002060"/>
              </a:solidFill>
            </a:rPr>
            <a:t>(Suited for hilly terrain )</a:t>
          </a:r>
        </a:p>
      </dgm:t>
    </dgm:pt>
    <dgm:pt modelId="{A1BBF712-3397-457E-AE8E-1FD22A6279D7}" type="parTrans" cxnId="{DC18E068-A0A9-4424-B7AD-9ADCDB7E000F}">
      <dgm:prSet/>
      <dgm:spPr/>
      <dgm:t>
        <a:bodyPr/>
        <a:lstStyle/>
        <a:p>
          <a:endParaRPr lang="en-IN"/>
        </a:p>
      </dgm:t>
    </dgm:pt>
    <dgm:pt modelId="{D8CBC20F-FA88-47B1-8DB6-3954F181472C}" type="sibTrans" cxnId="{DC18E068-A0A9-4424-B7AD-9ADCDB7E000F}">
      <dgm:prSet/>
      <dgm:spPr/>
      <dgm:t>
        <a:bodyPr/>
        <a:lstStyle/>
        <a:p>
          <a:endParaRPr lang="en-IN"/>
        </a:p>
      </dgm:t>
    </dgm:pt>
    <dgm:pt modelId="{CAB291CD-C3DD-4182-B725-3E8FB58C3B05}" type="pres">
      <dgm:prSet presAssocID="{3E3D4F93-4C0E-4362-81D6-95C7B4E19B32}" presName="Name0" presStyleCnt="0">
        <dgm:presLayoutVars>
          <dgm:chPref val="1"/>
          <dgm:dir/>
          <dgm:animOne val="branch"/>
          <dgm:animLvl val="lvl"/>
          <dgm:resizeHandles val="exact"/>
        </dgm:presLayoutVars>
      </dgm:prSet>
      <dgm:spPr/>
    </dgm:pt>
    <dgm:pt modelId="{8B598BFE-2D50-4D54-A36B-AB5789688C01}" type="pres">
      <dgm:prSet presAssocID="{7A448733-FFC1-44AA-9C5C-7EFB83078FD2}" presName="root1" presStyleCnt="0"/>
      <dgm:spPr/>
    </dgm:pt>
    <dgm:pt modelId="{9B242A21-53B5-4DE4-8554-261D652E6D02}" type="pres">
      <dgm:prSet presAssocID="{7A448733-FFC1-44AA-9C5C-7EFB83078FD2}" presName="LevelOneTextNode" presStyleLbl="node0" presStyleIdx="0" presStyleCnt="1">
        <dgm:presLayoutVars>
          <dgm:chPref val="3"/>
        </dgm:presLayoutVars>
      </dgm:prSet>
      <dgm:spPr/>
    </dgm:pt>
    <dgm:pt modelId="{4D91BE2F-4A08-41F4-8200-2ED38B71ED11}" type="pres">
      <dgm:prSet presAssocID="{7A448733-FFC1-44AA-9C5C-7EFB83078FD2}" presName="level2hierChild" presStyleCnt="0"/>
      <dgm:spPr/>
    </dgm:pt>
    <dgm:pt modelId="{82A130F2-AFFD-4DF6-9561-F1841F6B6D2D}" type="pres">
      <dgm:prSet presAssocID="{3184C516-F7DF-49CD-8006-4C1E2104376D}" presName="conn2-1" presStyleLbl="parChTrans1D2" presStyleIdx="0" presStyleCnt="2"/>
      <dgm:spPr/>
    </dgm:pt>
    <dgm:pt modelId="{03B7B90E-9DB0-4505-96E0-4C8CED184673}" type="pres">
      <dgm:prSet presAssocID="{3184C516-F7DF-49CD-8006-4C1E2104376D}" presName="connTx" presStyleLbl="parChTrans1D2" presStyleIdx="0" presStyleCnt="2"/>
      <dgm:spPr/>
    </dgm:pt>
    <dgm:pt modelId="{1DDBA4CB-F556-4027-AB19-10647C03D7AE}" type="pres">
      <dgm:prSet presAssocID="{DE0DB77D-564F-44C3-A6B5-AE419CE016B4}" presName="root2" presStyleCnt="0"/>
      <dgm:spPr/>
    </dgm:pt>
    <dgm:pt modelId="{5C92B97B-6B18-4448-846E-5D59D26832B2}" type="pres">
      <dgm:prSet presAssocID="{DE0DB77D-564F-44C3-A6B5-AE419CE016B4}" presName="LevelTwoTextNode" presStyleLbl="node2" presStyleIdx="0" presStyleCnt="2" custScaleX="137726">
        <dgm:presLayoutVars>
          <dgm:chPref val="3"/>
        </dgm:presLayoutVars>
      </dgm:prSet>
      <dgm:spPr/>
    </dgm:pt>
    <dgm:pt modelId="{753759C2-3428-4DAD-9A6D-8644CAD18076}" type="pres">
      <dgm:prSet presAssocID="{DE0DB77D-564F-44C3-A6B5-AE419CE016B4}" presName="level3hierChild" presStyleCnt="0"/>
      <dgm:spPr/>
    </dgm:pt>
    <dgm:pt modelId="{D40ACF87-F816-453D-8409-B40E0EBFA917}" type="pres">
      <dgm:prSet presAssocID="{A1BBF712-3397-457E-AE8E-1FD22A6279D7}" presName="conn2-1" presStyleLbl="parChTrans1D2" presStyleIdx="1" presStyleCnt="2"/>
      <dgm:spPr/>
    </dgm:pt>
    <dgm:pt modelId="{8E96F518-E274-420E-86BD-62D8A9854F9D}" type="pres">
      <dgm:prSet presAssocID="{A1BBF712-3397-457E-AE8E-1FD22A6279D7}" presName="connTx" presStyleLbl="parChTrans1D2" presStyleIdx="1" presStyleCnt="2"/>
      <dgm:spPr/>
    </dgm:pt>
    <dgm:pt modelId="{CCFFA257-BC71-4647-833D-158B7E83E6A8}" type="pres">
      <dgm:prSet presAssocID="{04F60581-892E-4A06-AEAF-CFE6D149C6DC}" presName="root2" presStyleCnt="0"/>
      <dgm:spPr/>
    </dgm:pt>
    <dgm:pt modelId="{D307A022-32BF-4769-A455-A9E8DE6F1EB4}" type="pres">
      <dgm:prSet presAssocID="{04F60581-892E-4A06-AEAF-CFE6D149C6DC}" presName="LevelTwoTextNode" presStyleLbl="node2" presStyleIdx="1" presStyleCnt="2" custScaleX="136952">
        <dgm:presLayoutVars>
          <dgm:chPref val="3"/>
        </dgm:presLayoutVars>
      </dgm:prSet>
      <dgm:spPr/>
    </dgm:pt>
    <dgm:pt modelId="{30B5D4CB-C822-4F69-AC12-AA1FCDEFACE2}" type="pres">
      <dgm:prSet presAssocID="{04F60581-892E-4A06-AEAF-CFE6D149C6DC}" presName="level3hierChild" presStyleCnt="0"/>
      <dgm:spPr/>
    </dgm:pt>
  </dgm:ptLst>
  <dgm:cxnLst>
    <dgm:cxn modelId="{B536FD03-1091-41BC-AB11-1D58EA4C97E7}" type="presOf" srcId="{04F60581-892E-4A06-AEAF-CFE6D149C6DC}" destId="{D307A022-32BF-4769-A455-A9E8DE6F1EB4}" srcOrd="0" destOrd="0" presId="urn:microsoft.com/office/officeart/2008/layout/HorizontalMultiLevelHierarchy"/>
    <dgm:cxn modelId="{C2117532-9ECF-415F-B353-4180F13CEFE6}" type="presOf" srcId="{3184C516-F7DF-49CD-8006-4C1E2104376D}" destId="{82A130F2-AFFD-4DF6-9561-F1841F6B6D2D}" srcOrd="0" destOrd="0" presId="urn:microsoft.com/office/officeart/2008/layout/HorizontalMultiLevelHierarchy"/>
    <dgm:cxn modelId="{7FBFFD3F-0236-4935-AE8B-DD5CAEE00E7D}" type="presOf" srcId="{A1BBF712-3397-457E-AE8E-1FD22A6279D7}" destId="{8E96F518-E274-420E-86BD-62D8A9854F9D}" srcOrd="1" destOrd="0" presId="urn:microsoft.com/office/officeart/2008/layout/HorizontalMultiLevelHierarchy"/>
    <dgm:cxn modelId="{DC18E068-A0A9-4424-B7AD-9ADCDB7E000F}" srcId="{7A448733-FFC1-44AA-9C5C-7EFB83078FD2}" destId="{04F60581-892E-4A06-AEAF-CFE6D149C6DC}" srcOrd="1" destOrd="0" parTransId="{A1BBF712-3397-457E-AE8E-1FD22A6279D7}" sibTransId="{D8CBC20F-FA88-47B1-8DB6-3954F181472C}"/>
    <dgm:cxn modelId="{D758FD71-8000-4893-8798-0BC7E0D640BE}" type="presOf" srcId="{DE0DB77D-564F-44C3-A6B5-AE419CE016B4}" destId="{5C92B97B-6B18-4448-846E-5D59D26832B2}" srcOrd="0" destOrd="0" presId="urn:microsoft.com/office/officeart/2008/layout/HorizontalMultiLevelHierarchy"/>
    <dgm:cxn modelId="{EEFA73A9-A52D-4679-9D85-B224BC5CE125}" type="presOf" srcId="{3184C516-F7DF-49CD-8006-4C1E2104376D}" destId="{03B7B90E-9DB0-4505-96E0-4C8CED184673}" srcOrd="1" destOrd="0" presId="urn:microsoft.com/office/officeart/2008/layout/HorizontalMultiLevelHierarchy"/>
    <dgm:cxn modelId="{9EA459C5-FB5C-428C-960A-AD44488548C5}" srcId="{7A448733-FFC1-44AA-9C5C-7EFB83078FD2}" destId="{DE0DB77D-564F-44C3-A6B5-AE419CE016B4}" srcOrd="0" destOrd="0" parTransId="{3184C516-F7DF-49CD-8006-4C1E2104376D}" sibTransId="{05CCA62E-DDC3-4834-8F41-30932B0638A9}"/>
    <dgm:cxn modelId="{362111E2-C80D-45D2-B262-5F21CD326603}" type="presOf" srcId="{A1BBF712-3397-457E-AE8E-1FD22A6279D7}" destId="{D40ACF87-F816-453D-8409-B40E0EBFA917}" srcOrd="0" destOrd="0" presId="urn:microsoft.com/office/officeart/2008/layout/HorizontalMultiLevelHierarchy"/>
    <dgm:cxn modelId="{3DCC8CEE-B3B5-4D97-8EED-D3A3E326472A}" type="presOf" srcId="{3E3D4F93-4C0E-4362-81D6-95C7B4E19B32}" destId="{CAB291CD-C3DD-4182-B725-3E8FB58C3B05}" srcOrd="0" destOrd="0" presId="urn:microsoft.com/office/officeart/2008/layout/HorizontalMultiLevelHierarchy"/>
    <dgm:cxn modelId="{5DAA2DF9-CF57-418A-AC68-12D552DDA6CA}" srcId="{3E3D4F93-4C0E-4362-81D6-95C7B4E19B32}" destId="{7A448733-FFC1-44AA-9C5C-7EFB83078FD2}" srcOrd="0" destOrd="0" parTransId="{C0E9C576-C83A-4CA2-B1DF-E823419FE647}" sibTransId="{3AF71077-9184-4CC1-BC13-2B5A84DB96B7}"/>
    <dgm:cxn modelId="{BAC503FA-80BD-4A6B-A37B-3F3B65D22185}" type="presOf" srcId="{7A448733-FFC1-44AA-9C5C-7EFB83078FD2}" destId="{9B242A21-53B5-4DE4-8554-261D652E6D02}" srcOrd="0" destOrd="0" presId="urn:microsoft.com/office/officeart/2008/layout/HorizontalMultiLevelHierarchy"/>
    <dgm:cxn modelId="{C6D68FFD-16DE-4345-B83C-8648FC730B12}" type="presParOf" srcId="{CAB291CD-C3DD-4182-B725-3E8FB58C3B05}" destId="{8B598BFE-2D50-4D54-A36B-AB5789688C01}" srcOrd="0" destOrd="0" presId="urn:microsoft.com/office/officeart/2008/layout/HorizontalMultiLevelHierarchy"/>
    <dgm:cxn modelId="{1BD4A418-7FF8-499E-A108-28E3D3A4A75B}" type="presParOf" srcId="{8B598BFE-2D50-4D54-A36B-AB5789688C01}" destId="{9B242A21-53B5-4DE4-8554-261D652E6D02}" srcOrd="0" destOrd="0" presId="urn:microsoft.com/office/officeart/2008/layout/HorizontalMultiLevelHierarchy"/>
    <dgm:cxn modelId="{B8D48941-859F-4941-AD7F-AFBD01D2918D}" type="presParOf" srcId="{8B598BFE-2D50-4D54-A36B-AB5789688C01}" destId="{4D91BE2F-4A08-41F4-8200-2ED38B71ED11}" srcOrd="1" destOrd="0" presId="urn:microsoft.com/office/officeart/2008/layout/HorizontalMultiLevelHierarchy"/>
    <dgm:cxn modelId="{354BA78B-0142-4D5E-A58D-089BBDF59EE4}" type="presParOf" srcId="{4D91BE2F-4A08-41F4-8200-2ED38B71ED11}" destId="{82A130F2-AFFD-4DF6-9561-F1841F6B6D2D}" srcOrd="0" destOrd="0" presId="urn:microsoft.com/office/officeart/2008/layout/HorizontalMultiLevelHierarchy"/>
    <dgm:cxn modelId="{FDD726B7-098E-4ACB-84CD-284DE80B8E0A}" type="presParOf" srcId="{82A130F2-AFFD-4DF6-9561-F1841F6B6D2D}" destId="{03B7B90E-9DB0-4505-96E0-4C8CED184673}" srcOrd="0" destOrd="0" presId="urn:microsoft.com/office/officeart/2008/layout/HorizontalMultiLevelHierarchy"/>
    <dgm:cxn modelId="{38EB739D-B9EC-476F-AF64-8AAAEF597737}" type="presParOf" srcId="{4D91BE2F-4A08-41F4-8200-2ED38B71ED11}" destId="{1DDBA4CB-F556-4027-AB19-10647C03D7AE}" srcOrd="1" destOrd="0" presId="urn:microsoft.com/office/officeart/2008/layout/HorizontalMultiLevelHierarchy"/>
    <dgm:cxn modelId="{F902F073-562B-45D7-A1E6-3CF86A967281}" type="presParOf" srcId="{1DDBA4CB-F556-4027-AB19-10647C03D7AE}" destId="{5C92B97B-6B18-4448-846E-5D59D26832B2}" srcOrd="0" destOrd="0" presId="urn:microsoft.com/office/officeart/2008/layout/HorizontalMultiLevelHierarchy"/>
    <dgm:cxn modelId="{9009E39F-5334-4C98-B225-B27FB5E041AC}" type="presParOf" srcId="{1DDBA4CB-F556-4027-AB19-10647C03D7AE}" destId="{753759C2-3428-4DAD-9A6D-8644CAD18076}" srcOrd="1" destOrd="0" presId="urn:microsoft.com/office/officeart/2008/layout/HorizontalMultiLevelHierarchy"/>
    <dgm:cxn modelId="{BAD1802C-64B8-406E-813D-96A70B7F561C}" type="presParOf" srcId="{4D91BE2F-4A08-41F4-8200-2ED38B71ED11}" destId="{D40ACF87-F816-453D-8409-B40E0EBFA917}" srcOrd="2" destOrd="0" presId="urn:microsoft.com/office/officeart/2008/layout/HorizontalMultiLevelHierarchy"/>
    <dgm:cxn modelId="{58FC775B-79D5-432B-A335-3600009EB485}" type="presParOf" srcId="{D40ACF87-F816-453D-8409-B40E0EBFA917}" destId="{8E96F518-E274-420E-86BD-62D8A9854F9D}" srcOrd="0" destOrd="0" presId="urn:microsoft.com/office/officeart/2008/layout/HorizontalMultiLevelHierarchy"/>
    <dgm:cxn modelId="{91C9F50D-9FA8-4A13-B81F-5A6175737BEE}" type="presParOf" srcId="{4D91BE2F-4A08-41F4-8200-2ED38B71ED11}" destId="{CCFFA257-BC71-4647-833D-158B7E83E6A8}" srcOrd="3" destOrd="0" presId="urn:microsoft.com/office/officeart/2008/layout/HorizontalMultiLevelHierarchy"/>
    <dgm:cxn modelId="{AB9F7462-77C4-4D34-B532-3DE2D29B5DFB}" type="presParOf" srcId="{CCFFA257-BC71-4647-833D-158B7E83E6A8}" destId="{D307A022-32BF-4769-A455-A9E8DE6F1EB4}" srcOrd="0" destOrd="0" presId="urn:microsoft.com/office/officeart/2008/layout/HorizontalMultiLevelHierarchy"/>
    <dgm:cxn modelId="{50977E75-BBFA-4176-AFF8-BEEEAF111DB8}" type="presParOf" srcId="{CCFFA257-BC71-4647-833D-158B7E83E6A8}" destId="{30B5D4CB-C822-4F69-AC12-AA1FCDEFACE2}"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EF2C8-5490-46AE-A8F5-F9B979B7AA76}">
      <dsp:nvSpPr>
        <dsp:cNvPr id="0" name=""/>
        <dsp:cNvSpPr/>
      </dsp:nvSpPr>
      <dsp:spPr>
        <a:xfrm>
          <a:off x="1172246" y="0"/>
          <a:ext cx="1758370" cy="528318"/>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IN" sz="2800" kern="1200" dirty="0"/>
            <a:t>89 %</a:t>
          </a:r>
        </a:p>
      </dsp:txBody>
      <dsp:txXfrm>
        <a:off x="1172246" y="66040"/>
        <a:ext cx="1560251" cy="396238"/>
      </dsp:txXfrm>
    </dsp:sp>
    <dsp:sp modelId="{3EE88379-311A-4D61-9E50-91DD95EB5BC0}">
      <dsp:nvSpPr>
        <dsp:cNvPr id="0" name=""/>
        <dsp:cNvSpPr/>
      </dsp:nvSpPr>
      <dsp:spPr>
        <a:xfrm>
          <a:off x="0" y="0"/>
          <a:ext cx="1172246" cy="52831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IN" sz="1600" kern="1200" dirty="0"/>
            <a:t>Irrigation </a:t>
          </a:r>
        </a:p>
      </dsp:txBody>
      <dsp:txXfrm>
        <a:off x="25790" y="25790"/>
        <a:ext cx="1120666" cy="476738"/>
      </dsp:txXfrm>
    </dsp:sp>
    <dsp:sp modelId="{0156531A-9A5C-466E-B6F2-47E401FD02F2}">
      <dsp:nvSpPr>
        <dsp:cNvPr id="0" name=""/>
        <dsp:cNvSpPr/>
      </dsp:nvSpPr>
      <dsp:spPr>
        <a:xfrm>
          <a:off x="1172246" y="581150"/>
          <a:ext cx="1758370" cy="528318"/>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IN" sz="2800" kern="1200" dirty="0"/>
            <a:t>9 %</a:t>
          </a:r>
        </a:p>
      </dsp:txBody>
      <dsp:txXfrm>
        <a:off x="1172246" y="647190"/>
        <a:ext cx="1560251" cy="396238"/>
      </dsp:txXfrm>
    </dsp:sp>
    <dsp:sp modelId="{D6310B43-BC99-4BAC-8BED-B1AB3A5A8408}">
      <dsp:nvSpPr>
        <dsp:cNvPr id="0" name=""/>
        <dsp:cNvSpPr/>
      </dsp:nvSpPr>
      <dsp:spPr>
        <a:xfrm>
          <a:off x="0" y="581150"/>
          <a:ext cx="1172246" cy="52831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IN" sz="1600" kern="1200" dirty="0"/>
            <a:t>Household Use</a:t>
          </a:r>
        </a:p>
      </dsp:txBody>
      <dsp:txXfrm>
        <a:off x="25790" y="606940"/>
        <a:ext cx="1120666" cy="476738"/>
      </dsp:txXfrm>
    </dsp:sp>
    <dsp:sp modelId="{DB476C84-CA8E-458F-994C-58BAE05B685B}">
      <dsp:nvSpPr>
        <dsp:cNvPr id="0" name=""/>
        <dsp:cNvSpPr/>
      </dsp:nvSpPr>
      <dsp:spPr>
        <a:xfrm>
          <a:off x="1172246" y="1162301"/>
          <a:ext cx="1758370" cy="528318"/>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IN" sz="2800" kern="1200" dirty="0"/>
            <a:t>2 %</a:t>
          </a:r>
        </a:p>
      </dsp:txBody>
      <dsp:txXfrm>
        <a:off x="1172246" y="1228341"/>
        <a:ext cx="1560251" cy="396238"/>
      </dsp:txXfrm>
    </dsp:sp>
    <dsp:sp modelId="{B1C4D4BC-8474-4E0C-8279-AD22CD7B7500}">
      <dsp:nvSpPr>
        <dsp:cNvPr id="0" name=""/>
        <dsp:cNvSpPr/>
      </dsp:nvSpPr>
      <dsp:spPr>
        <a:xfrm>
          <a:off x="0" y="1162301"/>
          <a:ext cx="1172246" cy="52831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IN" sz="1600" kern="1200" dirty="0"/>
            <a:t>Industry</a:t>
          </a:r>
        </a:p>
      </dsp:txBody>
      <dsp:txXfrm>
        <a:off x="25790" y="1188091"/>
        <a:ext cx="1120666" cy="476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ACF87-F816-453D-8409-B40E0EBFA917}">
      <dsp:nvSpPr>
        <dsp:cNvPr id="0" name=""/>
        <dsp:cNvSpPr/>
      </dsp:nvSpPr>
      <dsp:spPr>
        <a:xfrm>
          <a:off x="1018647" y="1839609"/>
          <a:ext cx="458577" cy="436907"/>
        </a:xfrm>
        <a:custGeom>
          <a:avLst/>
          <a:gdLst/>
          <a:ahLst/>
          <a:cxnLst/>
          <a:rect l="0" t="0" r="0" b="0"/>
          <a:pathLst>
            <a:path>
              <a:moveTo>
                <a:pt x="0" y="0"/>
              </a:moveTo>
              <a:lnTo>
                <a:pt x="229288" y="0"/>
              </a:lnTo>
              <a:lnTo>
                <a:pt x="229288" y="436907"/>
              </a:lnTo>
              <a:lnTo>
                <a:pt x="458577" y="43690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232102" y="2042227"/>
        <a:ext cx="31669" cy="31669"/>
      </dsp:txXfrm>
    </dsp:sp>
    <dsp:sp modelId="{82A130F2-AFFD-4DF6-9561-F1841F6B6D2D}">
      <dsp:nvSpPr>
        <dsp:cNvPr id="0" name=""/>
        <dsp:cNvSpPr/>
      </dsp:nvSpPr>
      <dsp:spPr>
        <a:xfrm>
          <a:off x="1018647" y="1402701"/>
          <a:ext cx="458577" cy="436907"/>
        </a:xfrm>
        <a:custGeom>
          <a:avLst/>
          <a:gdLst/>
          <a:ahLst/>
          <a:cxnLst/>
          <a:rect l="0" t="0" r="0" b="0"/>
          <a:pathLst>
            <a:path>
              <a:moveTo>
                <a:pt x="0" y="436907"/>
              </a:moveTo>
              <a:lnTo>
                <a:pt x="229288" y="436907"/>
              </a:lnTo>
              <a:lnTo>
                <a:pt x="229288" y="0"/>
              </a:lnTo>
              <a:lnTo>
                <a:pt x="458577"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232102" y="1605320"/>
        <a:ext cx="31669" cy="31669"/>
      </dsp:txXfrm>
    </dsp:sp>
    <dsp:sp modelId="{9B242A21-53B5-4DE4-8554-261D652E6D02}">
      <dsp:nvSpPr>
        <dsp:cNvPr id="0" name=""/>
        <dsp:cNvSpPr/>
      </dsp:nvSpPr>
      <dsp:spPr>
        <a:xfrm rot="16200000">
          <a:off x="-1170486" y="1490083"/>
          <a:ext cx="3679218" cy="69905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2222500">
            <a:lnSpc>
              <a:spcPct val="90000"/>
            </a:lnSpc>
            <a:spcBef>
              <a:spcPct val="0"/>
            </a:spcBef>
            <a:spcAft>
              <a:spcPct val="35000"/>
            </a:spcAft>
            <a:buNone/>
          </a:pPr>
          <a:r>
            <a:rPr lang="en-IN" sz="5000" kern="1200" dirty="0">
              <a:solidFill>
                <a:srgbClr val="FF0000"/>
              </a:solidFill>
            </a:rPr>
            <a:t>Farm Pond </a:t>
          </a:r>
        </a:p>
      </dsp:txBody>
      <dsp:txXfrm>
        <a:off x="-1170486" y="1490083"/>
        <a:ext cx="3679218" cy="699051"/>
      </dsp:txXfrm>
    </dsp:sp>
    <dsp:sp modelId="{5C92B97B-6B18-4448-846E-5D59D26832B2}">
      <dsp:nvSpPr>
        <dsp:cNvPr id="0" name=""/>
        <dsp:cNvSpPr/>
      </dsp:nvSpPr>
      <dsp:spPr>
        <a:xfrm>
          <a:off x="1477225" y="1053176"/>
          <a:ext cx="3157903" cy="69905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Font typeface="+mj-lt"/>
            <a:buNone/>
          </a:pPr>
          <a:r>
            <a:rPr lang="en-IN" sz="1700" kern="1200" dirty="0">
              <a:solidFill>
                <a:srgbClr val="002060"/>
              </a:solidFill>
            </a:rPr>
            <a:t>Excavated Pond </a:t>
          </a:r>
        </a:p>
        <a:p>
          <a:pPr marL="0" lvl="0" indent="0" algn="ctr" defTabSz="755650">
            <a:lnSpc>
              <a:spcPct val="90000"/>
            </a:lnSpc>
            <a:spcBef>
              <a:spcPct val="0"/>
            </a:spcBef>
            <a:spcAft>
              <a:spcPct val="35000"/>
            </a:spcAft>
            <a:buFont typeface="+mj-lt"/>
            <a:buNone/>
          </a:pPr>
          <a:r>
            <a:rPr lang="en-IN" sz="1700" kern="1200" dirty="0">
              <a:solidFill>
                <a:srgbClr val="002060"/>
              </a:solidFill>
            </a:rPr>
            <a:t>( Suited for flat   topography )</a:t>
          </a:r>
        </a:p>
      </dsp:txBody>
      <dsp:txXfrm>
        <a:off x="1477225" y="1053176"/>
        <a:ext cx="3157903" cy="699051"/>
      </dsp:txXfrm>
    </dsp:sp>
    <dsp:sp modelId="{D307A022-32BF-4769-A455-A9E8DE6F1EB4}">
      <dsp:nvSpPr>
        <dsp:cNvPr id="0" name=""/>
        <dsp:cNvSpPr/>
      </dsp:nvSpPr>
      <dsp:spPr>
        <a:xfrm>
          <a:off x="1477225" y="1926990"/>
          <a:ext cx="3140156" cy="69905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IN" sz="1700" kern="1200" dirty="0">
              <a:solidFill>
                <a:srgbClr val="002060"/>
              </a:solidFill>
            </a:rPr>
            <a:t>Embankment pond </a:t>
          </a:r>
        </a:p>
        <a:p>
          <a:pPr marL="0" lvl="0" indent="0" algn="ctr" defTabSz="755650">
            <a:lnSpc>
              <a:spcPct val="90000"/>
            </a:lnSpc>
            <a:spcBef>
              <a:spcPct val="0"/>
            </a:spcBef>
            <a:spcAft>
              <a:spcPct val="35000"/>
            </a:spcAft>
            <a:buNone/>
          </a:pPr>
          <a:r>
            <a:rPr lang="en-IN" sz="1700" kern="1200" dirty="0">
              <a:solidFill>
                <a:srgbClr val="002060"/>
              </a:solidFill>
            </a:rPr>
            <a:t>(Suited for hilly terrain )</a:t>
          </a:r>
        </a:p>
      </dsp:txBody>
      <dsp:txXfrm>
        <a:off x="1477225" y="1926990"/>
        <a:ext cx="3140156" cy="69905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10/3/2019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7ED32A2-3A77-41BD-BA2B-2C233AB0A8A3}"/>
              </a:ext>
            </a:extLst>
          </p:cNvPr>
          <p:cNvSpPr txBox="1"/>
          <p:nvPr/>
        </p:nvSpPr>
        <p:spPr>
          <a:xfrm>
            <a:off x="861134" y="2974019"/>
            <a:ext cx="5690586" cy="923330"/>
          </a:xfrm>
          <a:prstGeom prst="rect">
            <a:avLst/>
          </a:prstGeom>
          <a:noFill/>
        </p:spPr>
        <p:txBody>
          <a:bodyPr wrap="square" rtlCol="0">
            <a:spAutoFit/>
          </a:bodyPr>
          <a:lstStyle/>
          <a:p>
            <a:r>
              <a:rPr lang="en-IN" dirty="0"/>
              <a:t>  </a:t>
            </a:r>
          </a:p>
          <a:p>
            <a:endParaRPr lang="en-IN" dirty="0"/>
          </a:p>
          <a:p>
            <a:r>
              <a:rPr lang="en-IN" dirty="0"/>
              <a:t>         </a:t>
            </a:r>
          </a:p>
        </p:txBody>
      </p:sp>
      <p:sp>
        <p:nvSpPr>
          <p:cNvPr id="9" name="TextBox 8">
            <a:extLst>
              <a:ext uri="{FF2B5EF4-FFF2-40B4-BE49-F238E27FC236}">
                <a16:creationId xmlns:a16="http://schemas.microsoft.com/office/drawing/2014/main" id="{CC6696CF-9876-4DB6-8BFC-85F2A89FC960}"/>
              </a:ext>
            </a:extLst>
          </p:cNvPr>
          <p:cNvSpPr txBox="1"/>
          <p:nvPr/>
        </p:nvSpPr>
        <p:spPr>
          <a:xfrm>
            <a:off x="1013534" y="3126419"/>
            <a:ext cx="5690586" cy="923330"/>
          </a:xfrm>
          <a:prstGeom prst="rect">
            <a:avLst/>
          </a:prstGeom>
          <a:noFill/>
        </p:spPr>
        <p:txBody>
          <a:bodyPr wrap="square" rtlCol="0">
            <a:spAutoFit/>
          </a:bodyPr>
          <a:lstStyle/>
          <a:p>
            <a:r>
              <a:rPr lang="en-IN" dirty="0"/>
              <a:t>  </a:t>
            </a:r>
          </a:p>
          <a:p>
            <a:endParaRPr lang="en-IN" dirty="0"/>
          </a:p>
          <a:p>
            <a:r>
              <a:rPr lang="en-IN" dirty="0"/>
              <a:t>         </a:t>
            </a:r>
          </a:p>
        </p:txBody>
      </p:sp>
      <p:sp>
        <p:nvSpPr>
          <p:cNvPr id="10" name="TextBox 9">
            <a:extLst>
              <a:ext uri="{FF2B5EF4-FFF2-40B4-BE49-F238E27FC236}">
                <a16:creationId xmlns:a16="http://schemas.microsoft.com/office/drawing/2014/main" id="{FAD8EE3F-F1C5-4052-839A-F3755169B9F7}"/>
              </a:ext>
            </a:extLst>
          </p:cNvPr>
          <p:cNvSpPr txBox="1"/>
          <p:nvPr/>
        </p:nvSpPr>
        <p:spPr>
          <a:xfrm>
            <a:off x="1165934" y="3278819"/>
            <a:ext cx="5690586" cy="923330"/>
          </a:xfrm>
          <a:prstGeom prst="rect">
            <a:avLst/>
          </a:prstGeom>
          <a:noFill/>
        </p:spPr>
        <p:txBody>
          <a:bodyPr wrap="square" rtlCol="0">
            <a:spAutoFit/>
          </a:bodyPr>
          <a:lstStyle/>
          <a:p>
            <a:r>
              <a:rPr lang="en-IN" dirty="0"/>
              <a:t>  </a:t>
            </a:r>
          </a:p>
          <a:p>
            <a:endParaRPr lang="en-IN" dirty="0"/>
          </a:p>
          <a:p>
            <a:r>
              <a:rPr lang="en-IN" dirty="0"/>
              <a:t>         </a:t>
            </a:r>
          </a:p>
        </p:txBody>
      </p:sp>
      <p:sp>
        <p:nvSpPr>
          <p:cNvPr id="12" name="TextBox 11">
            <a:extLst>
              <a:ext uri="{FF2B5EF4-FFF2-40B4-BE49-F238E27FC236}">
                <a16:creationId xmlns:a16="http://schemas.microsoft.com/office/drawing/2014/main" id="{21FF4F97-5E5D-4E21-B6B2-EFA37B944D8D}"/>
              </a:ext>
            </a:extLst>
          </p:cNvPr>
          <p:cNvSpPr txBox="1"/>
          <p:nvPr/>
        </p:nvSpPr>
        <p:spPr>
          <a:xfrm>
            <a:off x="656948" y="1171852"/>
            <a:ext cx="8558073" cy="4739759"/>
          </a:xfrm>
          <a:prstGeom prst="rect">
            <a:avLst/>
          </a:prstGeom>
          <a:noFill/>
        </p:spPr>
        <p:txBody>
          <a:bodyPr wrap="square" rtlCol="0">
            <a:spAutoFit/>
          </a:bodyPr>
          <a:lstStyle/>
          <a:p>
            <a:pPr marL="571500" indent="-571500">
              <a:buFont typeface="Wingdings" panose="05000000000000000000" pitchFamily="2" charset="2"/>
              <a:buChar char="Ø"/>
            </a:pPr>
            <a:r>
              <a:rPr lang="en-IN" sz="4000" dirty="0">
                <a:solidFill>
                  <a:srgbClr val="FFC000"/>
                </a:solidFill>
              </a:rPr>
              <a:t>INTRODUCTION</a:t>
            </a:r>
          </a:p>
          <a:p>
            <a:endParaRPr lang="en-IN" dirty="0"/>
          </a:p>
          <a:p>
            <a:r>
              <a:rPr lang="en-IN" sz="2400" dirty="0"/>
              <a:t>         </a:t>
            </a:r>
            <a:r>
              <a:rPr lang="en-IN" sz="2000" dirty="0"/>
              <a:t>“ Water is life” in true sense. The word has meaning , Every living being required water and air for their survival. </a:t>
            </a:r>
          </a:p>
          <a:p>
            <a:r>
              <a:rPr lang="en-IN" sz="2000" dirty="0"/>
              <a:t>Like wise plants , crops also required water.  </a:t>
            </a:r>
          </a:p>
          <a:p>
            <a:endParaRPr lang="en-IN" sz="2000" dirty="0"/>
          </a:p>
          <a:p>
            <a:r>
              <a:rPr lang="en-IN" sz="2000" dirty="0"/>
              <a:t>           The only source of water is rain which fulfil this demand. In India the monsoon is not so faithful. Sometime there may be heavy rain causing floods which distort and damage crops and sometimes there may not be rain at all creating scarcity of water for crop.</a:t>
            </a:r>
          </a:p>
          <a:p>
            <a:endParaRPr lang="en-IN" sz="2000" dirty="0"/>
          </a:p>
          <a:p>
            <a:r>
              <a:rPr lang="en-IN" sz="2000" dirty="0"/>
              <a:t>            to overcome these difficulties , there is need of implementing various method and measures to store water during a period of excess rainfall and to use that water during period of no rainfall or less rainfall.</a:t>
            </a:r>
          </a:p>
        </p:txBody>
      </p:sp>
    </p:spTree>
    <p:extLst>
      <p:ext uri="{BB962C8B-B14F-4D97-AF65-F5344CB8AC3E}">
        <p14:creationId xmlns:p14="http://schemas.microsoft.com/office/powerpoint/2010/main" val="503907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C44F66-C750-47D5-AD8D-8E29D22FAABF}"/>
              </a:ext>
            </a:extLst>
          </p:cNvPr>
          <p:cNvSpPr txBox="1"/>
          <p:nvPr/>
        </p:nvSpPr>
        <p:spPr>
          <a:xfrm>
            <a:off x="870012" y="994299"/>
            <a:ext cx="6889071" cy="4647426"/>
          </a:xfrm>
          <a:prstGeom prst="rect">
            <a:avLst/>
          </a:prstGeom>
          <a:noFill/>
        </p:spPr>
        <p:txBody>
          <a:bodyPr wrap="square" rtlCol="0">
            <a:spAutoFit/>
          </a:bodyPr>
          <a:lstStyle/>
          <a:p>
            <a:pPr marL="571500" indent="-571500">
              <a:buFont typeface="Wingdings" panose="05000000000000000000" pitchFamily="2" charset="2"/>
              <a:buChar char="Ø"/>
            </a:pPr>
            <a:r>
              <a:rPr lang="en-IN" sz="3600" dirty="0">
                <a:solidFill>
                  <a:srgbClr val="FFC000"/>
                </a:solidFill>
              </a:rPr>
              <a:t>GROUND WATER </a:t>
            </a:r>
          </a:p>
          <a:p>
            <a:endParaRPr lang="en-IN" sz="2000" dirty="0"/>
          </a:p>
          <a:p>
            <a:r>
              <a:rPr lang="en-IN" sz="2400" dirty="0"/>
              <a:t>What</a:t>
            </a:r>
            <a:r>
              <a:rPr lang="en-IN" sz="2800" dirty="0"/>
              <a:t> is meant by ground water.</a:t>
            </a:r>
          </a:p>
          <a:p>
            <a:endParaRPr lang="en-IN" sz="2800" dirty="0"/>
          </a:p>
          <a:p>
            <a:r>
              <a:rPr lang="en-IN" sz="2400" dirty="0"/>
              <a:t>          </a:t>
            </a:r>
            <a:r>
              <a:rPr lang="en-IN" sz="2000" dirty="0"/>
              <a:t>water that collects or flows beneath the earth surface , filling the porous spaces in soil, sediments and rocks called GROUND WATER.</a:t>
            </a:r>
          </a:p>
          <a:p>
            <a:endParaRPr lang="en-IN" sz="2000" dirty="0"/>
          </a:p>
          <a:p>
            <a:r>
              <a:rPr lang="en-IN" sz="2000" dirty="0"/>
              <a:t>           Ground water originates from rain and from melting snow and ice and is the source of water for aquifers, springs, and wells. The upper surface of ground water is known as water table.</a:t>
            </a:r>
          </a:p>
          <a:p>
            <a:endParaRPr lang="en-IN" sz="2000" dirty="0"/>
          </a:p>
          <a:p>
            <a:r>
              <a:rPr lang="en-IN" sz="2000" dirty="0"/>
              <a:t>        </a:t>
            </a:r>
          </a:p>
        </p:txBody>
      </p:sp>
      <p:pic>
        <p:nvPicPr>
          <p:cNvPr id="1028" name="Picture 4">
            <a:extLst>
              <a:ext uri="{FF2B5EF4-FFF2-40B4-BE49-F238E27FC236}">
                <a16:creationId xmlns:a16="http://schemas.microsoft.com/office/drawing/2014/main" id="{CF36CD7D-1C0C-40B3-8E90-0A8D9BD0CC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1476" y="1216275"/>
            <a:ext cx="4325654" cy="227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269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316E1E-C3D1-4EB4-948B-DB793A9366A2}"/>
              </a:ext>
            </a:extLst>
          </p:cNvPr>
          <p:cNvSpPr txBox="1"/>
          <p:nvPr/>
        </p:nvSpPr>
        <p:spPr>
          <a:xfrm>
            <a:off x="941033" y="577048"/>
            <a:ext cx="6471821" cy="4770537"/>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FF00"/>
                </a:solidFill>
              </a:rPr>
              <a:t>GROUND WATER TABLE </a:t>
            </a:r>
          </a:p>
          <a:p>
            <a:endParaRPr lang="en-IN" sz="3200" dirty="0"/>
          </a:p>
          <a:p>
            <a:r>
              <a:rPr lang="en-IN" sz="2400" dirty="0"/>
              <a:t>The depth of  water , below the surface of the earth is called ground water table.</a:t>
            </a:r>
          </a:p>
          <a:p>
            <a:endParaRPr lang="en-IN" sz="2400" dirty="0"/>
          </a:p>
          <a:p>
            <a:r>
              <a:rPr lang="en-IN" sz="2400" dirty="0"/>
              <a:t>India extracts more ground water than any other country in the world. India accounts for 25% of the words extracted groundwater, </a:t>
            </a:r>
            <a:r>
              <a:rPr lang="en-IN" sz="2400" dirty="0" err="1"/>
              <a:t>morethan</a:t>
            </a:r>
            <a:r>
              <a:rPr lang="en-IN" sz="2400" dirty="0"/>
              <a:t> next two countries, Chania and United States.</a:t>
            </a:r>
          </a:p>
          <a:p>
            <a:endParaRPr lang="en-IN" sz="2400" dirty="0"/>
          </a:p>
          <a:p>
            <a:endParaRPr lang="en-IN" sz="2400" dirty="0"/>
          </a:p>
          <a:p>
            <a:r>
              <a:rPr lang="en-IN" sz="2400" dirty="0"/>
              <a:t>  </a:t>
            </a:r>
          </a:p>
        </p:txBody>
      </p:sp>
      <p:sp>
        <p:nvSpPr>
          <p:cNvPr id="3" name="TextBox 2">
            <a:extLst>
              <a:ext uri="{FF2B5EF4-FFF2-40B4-BE49-F238E27FC236}">
                <a16:creationId xmlns:a16="http://schemas.microsoft.com/office/drawing/2014/main" id="{C06D00F4-D0EC-4DE4-AAF8-9F72AF8EEBA5}"/>
              </a:ext>
            </a:extLst>
          </p:cNvPr>
          <p:cNvSpPr txBox="1"/>
          <p:nvPr/>
        </p:nvSpPr>
        <p:spPr>
          <a:xfrm>
            <a:off x="8016536" y="2272683"/>
            <a:ext cx="3675355" cy="3416320"/>
          </a:xfrm>
          <a:prstGeom prst="rect">
            <a:avLst/>
          </a:prstGeom>
          <a:noFill/>
        </p:spPr>
        <p:txBody>
          <a:bodyPr wrap="square" rtlCol="0">
            <a:spAutoFit/>
          </a:bodyPr>
          <a:lstStyle/>
          <a:p>
            <a:r>
              <a:rPr lang="en-IN" b="1" dirty="0"/>
              <a:t> DECLINE OF GROUND WATER </a:t>
            </a:r>
          </a:p>
          <a:p>
            <a:endParaRPr lang="en-IN" dirty="0"/>
          </a:p>
          <a:p>
            <a:pPr marL="285750" indent="-285750">
              <a:buFont typeface="Wingdings" panose="05000000000000000000" pitchFamily="2" charset="2"/>
              <a:buChar char="§"/>
            </a:pPr>
            <a:r>
              <a:rPr lang="en-IN" dirty="0"/>
              <a:t>  Punjab                     =  84 %</a:t>
            </a:r>
          </a:p>
          <a:p>
            <a:pPr marL="285750" indent="-285750">
              <a:buFont typeface="Wingdings" panose="05000000000000000000" pitchFamily="2" charset="2"/>
              <a:buChar char="§"/>
            </a:pPr>
            <a:r>
              <a:rPr lang="en-IN" dirty="0"/>
              <a:t>  Uttar Pradesh           =  83 %</a:t>
            </a:r>
          </a:p>
          <a:p>
            <a:pPr marL="285750" indent="-285750">
              <a:buFont typeface="Wingdings" panose="05000000000000000000" pitchFamily="2" charset="2"/>
              <a:buChar char="§"/>
            </a:pPr>
            <a:r>
              <a:rPr lang="en-IN" dirty="0"/>
              <a:t>  Jammu and Kashmir  =  81 %</a:t>
            </a:r>
          </a:p>
          <a:p>
            <a:pPr marL="285750" indent="-285750">
              <a:buFont typeface="Wingdings" panose="05000000000000000000" pitchFamily="2" charset="2"/>
              <a:buChar char="§"/>
            </a:pPr>
            <a:r>
              <a:rPr lang="en-IN" dirty="0"/>
              <a:t>  Delhi, Haryana, </a:t>
            </a:r>
          </a:p>
          <a:p>
            <a:r>
              <a:rPr lang="en-IN" dirty="0"/>
              <a:t>      Chandigarh, </a:t>
            </a:r>
          </a:p>
          <a:p>
            <a:r>
              <a:rPr lang="en-IN" dirty="0"/>
              <a:t>      Himachal Pradesh </a:t>
            </a:r>
          </a:p>
          <a:p>
            <a:r>
              <a:rPr lang="en-IN" dirty="0"/>
              <a:t>      &amp; Uttarakhand      =  70 to 80 %</a:t>
            </a:r>
          </a:p>
          <a:p>
            <a:pPr marL="285750" indent="-285750">
              <a:buFont typeface="Wingdings" panose="05000000000000000000" pitchFamily="2" charset="2"/>
              <a:buChar char="§"/>
            </a:pPr>
            <a:r>
              <a:rPr lang="en-IN" dirty="0"/>
              <a:t>  Rajasthan                =  49 %</a:t>
            </a:r>
          </a:p>
          <a:p>
            <a:pPr marL="285750" indent="-285750">
              <a:buFont typeface="Wingdings" panose="05000000000000000000" pitchFamily="2" charset="2"/>
              <a:buChar char="§"/>
            </a:pPr>
            <a:r>
              <a:rPr lang="en-IN" dirty="0"/>
              <a:t>  Maharashtra &amp;</a:t>
            </a:r>
          </a:p>
          <a:p>
            <a:r>
              <a:rPr lang="en-IN" dirty="0"/>
              <a:t>      Madhya Pradesh   =  53 to 59 % </a:t>
            </a:r>
          </a:p>
        </p:txBody>
      </p:sp>
    </p:spTree>
    <p:extLst>
      <p:ext uri="{BB962C8B-B14F-4D97-AF65-F5344CB8AC3E}">
        <p14:creationId xmlns:p14="http://schemas.microsoft.com/office/powerpoint/2010/main" val="2709187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F3DBA9-4357-4188-A7BA-D3D1347D5655}"/>
              </a:ext>
            </a:extLst>
          </p:cNvPr>
          <p:cNvSpPr txBox="1"/>
          <p:nvPr/>
        </p:nvSpPr>
        <p:spPr>
          <a:xfrm>
            <a:off x="1136342" y="1890944"/>
            <a:ext cx="5211193" cy="4524315"/>
          </a:xfrm>
          <a:prstGeom prst="rect">
            <a:avLst/>
          </a:prstGeom>
          <a:noFill/>
        </p:spPr>
        <p:txBody>
          <a:bodyPr wrap="square" rtlCol="0">
            <a:spAutoFit/>
          </a:bodyPr>
          <a:lstStyle/>
          <a:p>
            <a:r>
              <a:rPr lang="en-IN" sz="2400" dirty="0"/>
              <a:t>The water stored in the ground can be compared to money kept in  bank account.  If you withdraw money at a faster rate than you deposit new money, you will eventually start having account supply problems. </a:t>
            </a:r>
          </a:p>
          <a:p>
            <a:r>
              <a:rPr lang="en-IN" sz="2400" dirty="0"/>
              <a:t>        Pumping water out of the ground faster than it is replenished over the long term causes similar problems. The volume of ground water in storage is decreasing in many areas of the United States in response to pumping.</a:t>
            </a:r>
          </a:p>
        </p:txBody>
      </p:sp>
      <p:sp>
        <p:nvSpPr>
          <p:cNvPr id="3" name="TextBox 2">
            <a:extLst>
              <a:ext uri="{FF2B5EF4-FFF2-40B4-BE49-F238E27FC236}">
                <a16:creationId xmlns:a16="http://schemas.microsoft.com/office/drawing/2014/main" id="{2B6855A4-1330-4B45-BD37-D1BC25558D2E}"/>
              </a:ext>
            </a:extLst>
          </p:cNvPr>
          <p:cNvSpPr txBox="1"/>
          <p:nvPr/>
        </p:nvSpPr>
        <p:spPr>
          <a:xfrm>
            <a:off x="1225118" y="790113"/>
            <a:ext cx="8309499" cy="584775"/>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C000"/>
                </a:solidFill>
              </a:rPr>
              <a:t>GROUND WATER DECLINE AND DEPLETION</a:t>
            </a:r>
          </a:p>
        </p:txBody>
      </p:sp>
      <p:cxnSp>
        <p:nvCxnSpPr>
          <p:cNvPr id="5" name="Straight Arrow Connector 4">
            <a:extLst>
              <a:ext uri="{FF2B5EF4-FFF2-40B4-BE49-F238E27FC236}">
                <a16:creationId xmlns:a16="http://schemas.microsoft.com/office/drawing/2014/main" id="{B0C04F49-21F2-488C-901F-49FEAEB17E2A}"/>
              </a:ext>
            </a:extLst>
          </p:cNvPr>
          <p:cNvCxnSpPr>
            <a:cxnSpLocks/>
          </p:cNvCxnSpPr>
          <p:nvPr/>
        </p:nvCxnSpPr>
        <p:spPr>
          <a:xfrm>
            <a:off x="6906827" y="2121763"/>
            <a:ext cx="0" cy="3488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2DAAEB3-8130-4BCE-BED8-5697989E230E}"/>
              </a:ext>
            </a:extLst>
          </p:cNvPr>
          <p:cNvSpPr txBox="1"/>
          <p:nvPr/>
        </p:nvSpPr>
        <p:spPr>
          <a:xfrm>
            <a:off x="7208668" y="2121763"/>
            <a:ext cx="4536484" cy="2585323"/>
          </a:xfrm>
          <a:prstGeom prst="rect">
            <a:avLst/>
          </a:prstGeom>
          <a:noFill/>
        </p:spPr>
        <p:txBody>
          <a:bodyPr wrap="square" rtlCol="0">
            <a:spAutoFit/>
          </a:bodyPr>
          <a:lstStyle/>
          <a:p>
            <a:r>
              <a:rPr lang="en-IN" b="1" dirty="0"/>
              <a:t>EFFECTS OF GROUND WATER DEPLETION </a:t>
            </a:r>
          </a:p>
          <a:p>
            <a:endParaRPr lang="en-IN" b="1" dirty="0"/>
          </a:p>
          <a:p>
            <a:pPr marL="342900" indent="-342900">
              <a:buFont typeface="+mj-lt"/>
              <a:buAutoNum type="arabicParenR"/>
            </a:pPr>
            <a:r>
              <a:rPr lang="en-IN" dirty="0"/>
              <a:t>Drying up of wells </a:t>
            </a:r>
          </a:p>
          <a:p>
            <a:pPr marL="342900" indent="-342900">
              <a:buFont typeface="+mj-lt"/>
              <a:buAutoNum type="arabicParenR"/>
            </a:pPr>
            <a:r>
              <a:rPr lang="en-IN" dirty="0"/>
              <a:t>Reduction of water in streams and lakes</a:t>
            </a:r>
          </a:p>
          <a:p>
            <a:pPr marL="342900" indent="-342900">
              <a:buFont typeface="+mj-lt"/>
              <a:buAutoNum type="arabicParenR"/>
            </a:pPr>
            <a:r>
              <a:rPr lang="en-IN" dirty="0"/>
              <a:t>Increasing pumping cost  </a:t>
            </a:r>
          </a:p>
          <a:p>
            <a:pPr marL="342900" indent="-342900">
              <a:buFont typeface="+mj-lt"/>
              <a:buAutoNum type="arabicParenR"/>
            </a:pPr>
            <a:r>
              <a:rPr lang="en-IN" dirty="0"/>
              <a:t>Land subsidence, etc.</a:t>
            </a:r>
          </a:p>
          <a:p>
            <a:endParaRPr lang="en-IN" dirty="0"/>
          </a:p>
          <a:p>
            <a:endParaRPr lang="en-IN" dirty="0"/>
          </a:p>
          <a:p>
            <a:pPr marL="342900" indent="-342900">
              <a:buFont typeface="+mj-lt"/>
              <a:buAutoNum type="arabicParenR"/>
            </a:pPr>
            <a:endParaRPr lang="en-IN" dirty="0"/>
          </a:p>
        </p:txBody>
      </p:sp>
    </p:spTree>
    <p:extLst>
      <p:ext uri="{BB962C8B-B14F-4D97-AF65-F5344CB8AC3E}">
        <p14:creationId xmlns:p14="http://schemas.microsoft.com/office/powerpoint/2010/main" val="234174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D8CE3B-896B-4F3A-B649-894D1AA04746}"/>
              </a:ext>
            </a:extLst>
          </p:cNvPr>
          <p:cNvSpPr txBox="1"/>
          <p:nvPr/>
        </p:nvSpPr>
        <p:spPr>
          <a:xfrm>
            <a:off x="1003177" y="825623"/>
            <a:ext cx="9836458" cy="584775"/>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C000"/>
                </a:solidFill>
              </a:rPr>
              <a:t>IMPORTANCE OF GROUND WATER IN INDIA </a:t>
            </a:r>
          </a:p>
        </p:txBody>
      </p:sp>
      <p:sp>
        <p:nvSpPr>
          <p:cNvPr id="5" name="TextBox 4">
            <a:extLst>
              <a:ext uri="{FF2B5EF4-FFF2-40B4-BE49-F238E27FC236}">
                <a16:creationId xmlns:a16="http://schemas.microsoft.com/office/drawing/2014/main" id="{A0754C1C-5D89-4141-864A-4633AA9B528F}"/>
              </a:ext>
            </a:extLst>
          </p:cNvPr>
          <p:cNvSpPr txBox="1"/>
          <p:nvPr/>
        </p:nvSpPr>
        <p:spPr>
          <a:xfrm>
            <a:off x="1145219" y="1580225"/>
            <a:ext cx="7182035" cy="5262979"/>
          </a:xfrm>
          <a:prstGeom prst="rect">
            <a:avLst/>
          </a:prstGeom>
          <a:noFill/>
        </p:spPr>
        <p:txBody>
          <a:bodyPr wrap="square" rtlCol="0">
            <a:spAutoFit/>
          </a:bodyPr>
          <a:lstStyle/>
          <a:p>
            <a:r>
              <a:rPr lang="en-IN" sz="2400" dirty="0"/>
              <a:t>      </a:t>
            </a:r>
            <a:r>
              <a:rPr lang="en-IN" sz="2000" dirty="0"/>
              <a:t>India is the agrarians country, The maximum crops depends on seasonal rainfall. Therefore it is very necessary to maintain ground water table. </a:t>
            </a:r>
          </a:p>
          <a:p>
            <a:endParaRPr lang="en-IN" sz="2000" dirty="0"/>
          </a:p>
          <a:p>
            <a:r>
              <a:rPr lang="en-IN" sz="2000" dirty="0"/>
              <a:t>       Ground water is the main source of drinking water in both Urban and Rural areas. It also important source for industrial sector.</a:t>
            </a:r>
          </a:p>
          <a:p>
            <a:endParaRPr lang="en-IN" sz="2000" dirty="0"/>
          </a:p>
          <a:p>
            <a:r>
              <a:rPr lang="en-IN" sz="2000" dirty="0"/>
              <a:t>       In monsoon, if rain occur, water flows on the surface of the earth in the form of flood and meet to the ocean and becomes unusable. </a:t>
            </a:r>
          </a:p>
          <a:p>
            <a:endParaRPr lang="en-IN" sz="2000" dirty="0"/>
          </a:p>
          <a:p>
            <a:r>
              <a:rPr lang="en-IN" sz="2000" dirty="0"/>
              <a:t>       So that, to increase the ground water table, it is very necessary to stored or to stop flooding of water by applying various methods of ground water recharging.  </a:t>
            </a:r>
          </a:p>
          <a:p>
            <a:r>
              <a:rPr lang="en-IN" sz="2400" dirty="0"/>
              <a:t>        </a:t>
            </a:r>
          </a:p>
          <a:p>
            <a:r>
              <a:rPr lang="en-IN" sz="2400" dirty="0"/>
              <a:t>    </a:t>
            </a:r>
          </a:p>
          <a:p>
            <a:endParaRPr lang="en-IN" sz="2400" dirty="0"/>
          </a:p>
        </p:txBody>
      </p:sp>
      <p:pic>
        <p:nvPicPr>
          <p:cNvPr id="2050" name="Picture 2">
            <a:extLst>
              <a:ext uri="{FF2B5EF4-FFF2-40B4-BE49-F238E27FC236}">
                <a16:creationId xmlns:a16="http://schemas.microsoft.com/office/drawing/2014/main" id="{C5B2B49E-6BC6-444F-9B26-77157C02E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165" y="1580226"/>
            <a:ext cx="3539849" cy="2210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805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F5F4B9-63F4-420B-9F1C-0BDA55A514D8}"/>
              </a:ext>
            </a:extLst>
          </p:cNvPr>
          <p:cNvSpPr txBox="1"/>
          <p:nvPr/>
        </p:nvSpPr>
        <p:spPr>
          <a:xfrm>
            <a:off x="1056443" y="781235"/>
            <a:ext cx="8655728" cy="584775"/>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C000"/>
                </a:solidFill>
              </a:rPr>
              <a:t>BENEFITS OF GROUND WATER RECHARGING </a:t>
            </a:r>
          </a:p>
        </p:txBody>
      </p:sp>
      <p:sp>
        <p:nvSpPr>
          <p:cNvPr id="4" name="TextBox 3">
            <a:extLst>
              <a:ext uri="{FF2B5EF4-FFF2-40B4-BE49-F238E27FC236}">
                <a16:creationId xmlns:a16="http://schemas.microsoft.com/office/drawing/2014/main" id="{14FE8550-E3F8-44CE-99E9-100D768B3A02}"/>
              </a:ext>
            </a:extLst>
          </p:cNvPr>
          <p:cNvSpPr txBox="1"/>
          <p:nvPr/>
        </p:nvSpPr>
        <p:spPr>
          <a:xfrm>
            <a:off x="861133" y="1366010"/>
            <a:ext cx="10005134" cy="2308324"/>
          </a:xfrm>
          <a:prstGeom prst="rect">
            <a:avLst/>
          </a:prstGeom>
          <a:noFill/>
        </p:spPr>
        <p:txBody>
          <a:bodyPr wrap="square" rtlCol="0">
            <a:spAutoFit/>
          </a:bodyPr>
          <a:lstStyle/>
          <a:p>
            <a:r>
              <a:rPr lang="en-IN" dirty="0"/>
              <a:t>Ground water recharging has a number of advantages, including</a:t>
            </a:r>
          </a:p>
          <a:p>
            <a:endParaRPr lang="en-IN" dirty="0"/>
          </a:p>
          <a:p>
            <a:pPr marL="342900" indent="-342900">
              <a:buFont typeface="+mj-lt"/>
              <a:buAutoNum type="arabicParenR"/>
            </a:pPr>
            <a:r>
              <a:rPr lang="en-IN" dirty="0"/>
              <a:t>Lower permitting, construction and operation cost.</a:t>
            </a:r>
          </a:p>
          <a:p>
            <a:pPr marL="342900" indent="-342900">
              <a:buFont typeface="+mj-lt"/>
              <a:buAutoNum type="arabicParenR"/>
            </a:pPr>
            <a:r>
              <a:rPr lang="en-IN" dirty="0"/>
              <a:t>Less water loss to evaporation.</a:t>
            </a:r>
          </a:p>
          <a:p>
            <a:pPr marL="342900" indent="-342900">
              <a:buFont typeface="+mj-lt"/>
              <a:buAutoNum type="arabicParenR"/>
            </a:pPr>
            <a:r>
              <a:rPr lang="en-IN" dirty="0"/>
              <a:t>Less effort use to extracts ground water from well,</a:t>
            </a:r>
          </a:p>
          <a:p>
            <a:pPr marL="342900" indent="-342900">
              <a:buFont typeface="+mj-lt"/>
              <a:buAutoNum type="arabicParenR"/>
            </a:pPr>
            <a:r>
              <a:rPr lang="en-IN" dirty="0"/>
              <a:t>Greater distribution across the state.</a:t>
            </a:r>
          </a:p>
          <a:p>
            <a:pPr marL="342900" indent="-342900">
              <a:buFont typeface="+mj-lt"/>
              <a:buAutoNum type="arabicParenR"/>
            </a:pPr>
            <a:r>
              <a:rPr lang="en-IN" dirty="0"/>
              <a:t>Good quality of water</a:t>
            </a:r>
          </a:p>
          <a:p>
            <a:pPr marL="342900" indent="-342900">
              <a:buFont typeface="+mj-lt"/>
              <a:buAutoNum type="arabicParenR"/>
            </a:pPr>
            <a:r>
              <a:rPr lang="en-IN" dirty="0"/>
              <a:t>Increase in production and there will be rising up GDP of country.</a:t>
            </a:r>
          </a:p>
        </p:txBody>
      </p:sp>
      <p:pic>
        <p:nvPicPr>
          <p:cNvPr id="3074" name="Picture 2">
            <a:extLst>
              <a:ext uri="{FF2B5EF4-FFF2-40B4-BE49-F238E27FC236}">
                <a16:creationId xmlns:a16="http://schemas.microsoft.com/office/drawing/2014/main" id="{3A0306A7-965D-4703-B54C-1434886A13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989" y="4386850"/>
            <a:ext cx="4443836" cy="204617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A2D217A-99BF-4402-AD07-459BFBC0F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6023" y="1811045"/>
            <a:ext cx="3971648" cy="2647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743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44327-7498-4F02-9107-18306B2D9D12}"/>
              </a:ext>
            </a:extLst>
          </p:cNvPr>
          <p:cNvSpPr txBox="1"/>
          <p:nvPr/>
        </p:nvSpPr>
        <p:spPr>
          <a:xfrm>
            <a:off x="1207362" y="506028"/>
            <a:ext cx="9987379" cy="1077218"/>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C000"/>
                </a:solidFill>
              </a:rPr>
              <a:t>WHY INDIA DOES NOT HAVE ENOUGH WATER TO DRINK </a:t>
            </a:r>
          </a:p>
        </p:txBody>
      </p:sp>
      <p:sp>
        <p:nvSpPr>
          <p:cNvPr id="3" name="TextBox 2">
            <a:extLst>
              <a:ext uri="{FF2B5EF4-FFF2-40B4-BE49-F238E27FC236}">
                <a16:creationId xmlns:a16="http://schemas.microsoft.com/office/drawing/2014/main" id="{46454C3C-35BB-4847-8AD2-4C1AD3DB45A7}"/>
              </a:ext>
            </a:extLst>
          </p:cNvPr>
          <p:cNvSpPr txBox="1"/>
          <p:nvPr/>
        </p:nvSpPr>
        <p:spPr>
          <a:xfrm>
            <a:off x="1367161" y="1491449"/>
            <a:ext cx="9827580" cy="2308324"/>
          </a:xfrm>
          <a:prstGeom prst="rect">
            <a:avLst/>
          </a:prstGeom>
          <a:noFill/>
        </p:spPr>
        <p:txBody>
          <a:bodyPr wrap="square" rtlCol="0">
            <a:spAutoFit/>
          </a:bodyPr>
          <a:lstStyle/>
          <a:p>
            <a:r>
              <a:rPr lang="en-IN" sz="2400" dirty="0"/>
              <a:t>In India , scarcity of water is occur due to following reasons </a:t>
            </a:r>
          </a:p>
          <a:p>
            <a:endParaRPr lang="en-IN" sz="2400" dirty="0"/>
          </a:p>
          <a:p>
            <a:pPr marL="342900" indent="-342900">
              <a:buFont typeface="+mj-lt"/>
              <a:buAutoNum type="arabicPeriod"/>
            </a:pPr>
            <a:r>
              <a:rPr lang="en-IN" sz="2400" b="1" dirty="0">
                <a:solidFill>
                  <a:schemeClr val="accent5">
                    <a:lumMod val="60000"/>
                    <a:lumOff val="40000"/>
                  </a:schemeClr>
                </a:solidFill>
              </a:rPr>
              <a:t>   Over exploitation of water :</a:t>
            </a:r>
          </a:p>
          <a:p>
            <a:endParaRPr lang="en-IN" sz="2400" dirty="0"/>
          </a:p>
          <a:p>
            <a:r>
              <a:rPr lang="en-IN" sz="2400" dirty="0"/>
              <a:t>India is biggest users of ground water. Ground water meets more than half of total requirements of clean water in the country.</a:t>
            </a:r>
          </a:p>
        </p:txBody>
      </p:sp>
      <p:sp>
        <p:nvSpPr>
          <p:cNvPr id="4" name="TextBox 3">
            <a:extLst>
              <a:ext uri="{FF2B5EF4-FFF2-40B4-BE49-F238E27FC236}">
                <a16:creationId xmlns:a16="http://schemas.microsoft.com/office/drawing/2014/main" id="{B36F7D03-7467-46FB-B1AB-165C52CAC44D}"/>
              </a:ext>
            </a:extLst>
          </p:cNvPr>
          <p:cNvSpPr txBox="1"/>
          <p:nvPr/>
        </p:nvSpPr>
        <p:spPr>
          <a:xfrm>
            <a:off x="1500326" y="3915052"/>
            <a:ext cx="3746377" cy="1661993"/>
          </a:xfrm>
          <a:prstGeom prst="rect">
            <a:avLst/>
          </a:prstGeom>
          <a:noFill/>
        </p:spPr>
        <p:txBody>
          <a:bodyPr wrap="square" rtlCol="0">
            <a:spAutoFit/>
          </a:bodyPr>
          <a:lstStyle/>
          <a:p>
            <a:r>
              <a:rPr lang="en-IN" sz="2400" b="1" dirty="0"/>
              <a:t>Extraction of ground water in India </a:t>
            </a:r>
          </a:p>
          <a:p>
            <a:endParaRPr lang="en-IN" dirty="0"/>
          </a:p>
          <a:p>
            <a:endParaRPr lang="en-IN" dirty="0"/>
          </a:p>
          <a:p>
            <a:endParaRPr lang="en-IN" dirty="0"/>
          </a:p>
        </p:txBody>
      </p:sp>
      <p:graphicFrame>
        <p:nvGraphicFramePr>
          <p:cNvPr id="5" name="Diagram 4">
            <a:extLst>
              <a:ext uri="{FF2B5EF4-FFF2-40B4-BE49-F238E27FC236}">
                <a16:creationId xmlns:a16="http://schemas.microsoft.com/office/drawing/2014/main" id="{34891FC1-FA62-4875-B9D8-CE8FF2BCFC57}"/>
              </a:ext>
            </a:extLst>
          </p:cNvPr>
          <p:cNvGraphicFramePr/>
          <p:nvPr>
            <p:extLst>
              <p:ext uri="{D42A27DB-BD31-4B8C-83A1-F6EECF244321}">
                <p14:modId xmlns:p14="http://schemas.microsoft.com/office/powerpoint/2010/main" val="711097471"/>
              </p:ext>
            </p:extLst>
          </p:nvPr>
        </p:nvGraphicFramePr>
        <p:xfrm>
          <a:off x="1500326" y="4944863"/>
          <a:ext cx="2930617" cy="1690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a:extLst>
              <a:ext uri="{FF2B5EF4-FFF2-40B4-BE49-F238E27FC236}">
                <a16:creationId xmlns:a16="http://schemas.microsoft.com/office/drawing/2014/main" id="{EE1FE27B-AE16-495C-838B-6FDFBF5814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2589" y="4117650"/>
            <a:ext cx="3672369" cy="2234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448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602970-4383-4D0D-80DC-920B953588A7}"/>
              </a:ext>
            </a:extLst>
          </p:cNvPr>
          <p:cNvSpPr txBox="1"/>
          <p:nvPr/>
        </p:nvSpPr>
        <p:spPr>
          <a:xfrm>
            <a:off x="1225118" y="772357"/>
            <a:ext cx="6507332" cy="6001643"/>
          </a:xfrm>
          <a:prstGeom prst="rect">
            <a:avLst/>
          </a:prstGeom>
          <a:noFill/>
        </p:spPr>
        <p:txBody>
          <a:bodyPr wrap="square" rtlCol="0">
            <a:spAutoFit/>
          </a:bodyPr>
          <a:lstStyle/>
          <a:p>
            <a:r>
              <a:rPr lang="en-IN" sz="2400" b="1" dirty="0">
                <a:solidFill>
                  <a:schemeClr val="accent5">
                    <a:lumMod val="60000"/>
                    <a:lumOff val="40000"/>
                  </a:schemeClr>
                </a:solidFill>
              </a:rPr>
              <a:t>2 .    Wastage of water </a:t>
            </a:r>
          </a:p>
          <a:p>
            <a:endParaRPr lang="en-IN" sz="2400" dirty="0"/>
          </a:p>
          <a:p>
            <a:pPr marL="342900" indent="-342900">
              <a:buFont typeface="+mj-lt"/>
              <a:buAutoNum type="alphaLcParenR"/>
            </a:pPr>
            <a:r>
              <a:rPr lang="en-IN" sz="2400" dirty="0"/>
              <a:t>   India captured only 8% of annual rainfall.</a:t>
            </a:r>
          </a:p>
          <a:p>
            <a:pPr marL="342900" indent="-342900">
              <a:buFont typeface="+mj-lt"/>
              <a:buAutoNum type="alphaLcParenR"/>
            </a:pPr>
            <a:r>
              <a:rPr lang="en-IN" sz="2400" dirty="0"/>
              <a:t>   India has been also poor in treatment and re-use household waste water.</a:t>
            </a:r>
          </a:p>
          <a:p>
            <a:endParaRPr lang="en-IN" sz="2400" dirty="0"/>
          </a:p>
          <a:p>
            <a:r>
              <a:rPr lang="en-IN" sz="2400" dirty="0"/>
              <a:t>Due to above condition, more amount of water is waste.</a:t>
            </a:r>
          </a:p>
          <a:p>
            <a:endParaRPr lang="en-IN" sz="2400" dirty="0"/>
          </a:p>
          <a:p>
            <a:endParaRPr lang="en-IN" sz="2400" dirty="0"/>
          </a:p>
          <a:p>
            <a:r>
              <a:rPr lang="en-IN" sz="2400" b="1" dirty="0">
                <a:solidFill>
                  <a:schemeClr val="accent5">
                    <a:lumMod val="60000"/>
                    <a:lumOff val="40000"/>
                  </a:schemeClr>
                </a:solidFill>
              </a:rPr>
              <a:t>3 .     Unequal distribution and availability :</a:t>
            </a:r>
          </a:p>
          <a:p>
            <a:endParaRPr lang="en-IN" sz="2400" dirty="0"/>
          </a:p>
          <a:p>
            <a:r>
              <a:rPr lang="en-IN" sz="2400" dirty="0"/>
              <a:t>          Varying intensity of rainfall and different ground water table in different areas of the states, there may be problem to distribute equal water to drink. </a:t>
            </a:r>
          </a:p>
        </p:txBody>
      </p:sp>
      <p:pic>
        <p:nvPicPr>
          <p:cNvPr id="4100" name="Picture 4">
            <a:extLst>
              <a:ext uri="{FF2B5EF4-FFF2-40B4-BE49-F238E27FC236}">
                <a16:creationId xmlns:a16="http://schemas.microsoft.com/office/drawing/2014/main" id="{E17872F4-EEC6-400E-8D9A-C62FF1C2F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8130" y="772357"/>
            <a:ext cx="3821164" cy="2318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141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BBD1F6-DBA7-4C2D-864F-C85CE98BB024}"/>
              </a:ext>
            </a:extLst>
          </p:cNvPr>
          <p:cNvSpPr txBox="1"/>
          <p:nvPr/>
        </p:nvSpPr>
        <p:spPr>
          <a:xfrm>
            <a:off x="1269507" y="816746"/>
            <a:ext cx="9694415" cy="584775"/>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C000"/>
                </a:solidFill>
              </a:rPr>
              <a:t>METHODS OF GROUND WATER RECHARGING</a:t>
            </a:r>
          </a:p>
        </p:txBody>
      </p:sp>
      <p:sp>
        <p:nvSpPr>
          <p:cNvPr id="3" name="TextBox 2">
            <a:extLst>
              <a:ext uri="{FF2B5EF4-FFF2-40B4-BE49-F238E27FC236}">
                <a16:creationId xmlns:a16="http://schemas.microsoft.com/office/drawing/2014/main" id="{A8E783EC-04F9-4152-9421-315946B02D33}"/>
              </a:ext>
            </a:extLst>
          </p:cNvPr>
          <p:cNvSpPr txBox="1"/>
          <p:nvPr/>
        </p:nvSpPr>
        <p:spPr>
          <a:xfrm>
            <a:off x="1340528" y="1740023"/>
            <a:ext cx="9800948" cy="5447645"/>
          </a:xfrm>
          <a:prstGeom prst="rect">
            <a:avLst/>
          </a:prstGeom>
          <a:noFill/>
        </p:spPr>
        <p:txBody>
          <a:bodyPr wrap="square" rtlCol="0">
            <a:spAutoFit/>
          </a:bodyPr>
          <a:lstStyle/>
          <a:p>
            <a:r>
              <a:rPr lang="en-IN" dirty="0"/>
              <a:t>There are many methods of ground water recharging followed by Municipal Department</a:t>
            </a:r>
          </a:p>
          <a:p>
            <a:r>
              <a:rPr lang="en-IN" dirty="0"/>
              <a:t>Some methods are as below-</a:t>
            </a:r>
          </a:p>
          <a:p>
            <a:endParaRPr lang="en-IN" dirty="0"/>
          </a:p>
          <a:p>
            <a:r>
              <a:rPr lang="en-IN" b="1" dirty="0">
                <a:solidFill>
                  <a:schemeClr val="accent3"/>
                </a:solidFill>
              </a:rPr>
              <a:t>Method : 1.   SPREADING BASINS </a:t>
            </a:r>
          </a:p>
          <a:p>
            <a:endParaRPr lang="en-IN" dirty="0"/>
          </a:p>
          <a:p>
            <a:pPr marL="342900" indent="-342900">
              <a:buFont typeface="Courier New" panose="02070309020205020404" pitchFamily="49" charset="0"/>
              <a:buChar char="o"/>
            </a:pPr>
            <a:r>
              <a:rPr lang="en-IN" sz="2400" dirty="0"/>
              <a:t>This method involves surface flooding of water in basins that are excavated in existing terrain .</a:t>
            </a:r>
          </a:p>
          <a:p>
            <a:pPr marL="342900" indent="-342900">
              <a:buFont typeface="Courier New" panose="02070309020205020404" pitchFamily="49" charset="0"/>
              <a:buChar char="o"/>
            </a:pPr>
            <a:r>
              <a:rPr lang="en-IN" sz="2400" dirty="0"/>
              <a:t>For effective recharge , highly permeable soil are suitable and maintenance of a layer of water over the highly permeable soil is necessary.</a:t>
            </a:r>
          </a:p>
          <a:p>
            <a:pPr marL="342900" indent="-342900">
              <a:buFont typeface="Courier New" panose="02070309020205020404" pitchFamily="49" charset="0"/>
              <a:buChar char="o"/>
            </a:pPr>
            <a:r>
              <a:rPr lang="en-IN" sz="2400" dirty="0"/>
              <a:t>At the surface of aquifer, closing occurs by deposition of particles carried by water in suspension or in solution, by algae growth, swelling and soil dispersion, etc.</a:t>
            </a:r>
          </a:p>
          <a:p>
            <a:pPr marL="342900" indent="-342900">
              <a:buFont typeface="Courier New" panose="02070309020205020404" pitchFamily="49" charset="0"/>
              <a:buChar char="o"/>
            </a:pPr>
            <a:r>
              <a:rPr lang="en-IN" sz="2400" dirty="0"/>
              <a:t>Recharge by spreading basin is most effective where there are layer below the land surface and the aquifer and where clear water is available for recharge.</a:t>
            </a:r>
          </a:p>
          <a:p>
            <a:endParaRPr lang="en-IN" dirty="0"/>
          </a:p>
        </p:txBody>
      </p:sp>
    </p:spTree>
    <p:extLst>
      <p:ext uri="{BB962C8B-B14F-4D97-AF65-F5344CB8AC3E}">
        <p14:creationId xmlns:p14="http://schemas.microsoft.com/office/powerpoint/2010/main" val="14220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EF57B4-2700-4D38-9AAA-29B37B9DAB06}"/>
              </a:ext>
            </a:extLst>
          </p:cNvPr>
          <p:cNvSpPr txBox="1"/>
          <p:nvPr/>
        </p:nvSpPr>
        <p:spPr>
          <a:xfrm>
            <a:off x="1216241" y="629221"/>
            <a:ext cx="8781442" cy="4801314"/>
          </a:xfrm>
          <a:prstGeom prst="rect">
            <a:avLst/>
          </a:prstGeom>
          <a:noFill/>
        </p:spPr>
        <p:txBody>
          <a:bodyPr wrap="square" rtlCol="0">
            <a:spAutoFit/>
          </a:bodyPr>
          <a:lstStyle/>
          <a:p>
            <a:r>
              <a:rPr lang="en-IN" b="1" dirty="0">
                <a:solidFill>
                  <a:schemeClr val="accent3"/>
                </a:solidFill>
              </a:rPr>
              <a:t>METHOD : 2 .    SURFACE DAM</a:t>
            </a:r>
          </a:p>
          <a:p>
            <a:endParaRPr lang="en-IN" dirty="0"/>
          </a:p>
          <a:p>
            <a:pPr marL="285750" indent="-285750">
              <a:buFont typeface="Courier New" panose="02070309020205020404" pitchFamily="49" charset="0"/>
              <a:buChar char="o"/>
            </a:pPr>
            <a:r>
              <a:rPr lang="en-IN" dirty="0"/>
              <a:t>Ground water moves from higher pressure head to lower one. This will help in semi- raised zone</a:t>
            </a:r>
          </a:p>
          <a:p>
            <a:r>
              <a:rPr lang="en-IN" dirty="0"/>
              <a:t>    regions especially in upper reaches where the  ground water velocity is high.</a:t>
            </a:r>
          </a:p>
          <a:p>
            <a:endParaRPr lang="en-IN" dirty="0"/>
          </a:p>
          <a:p>
            <a:pPr marL="285750" indent="-285750">
              <a:buFont typeface="Courier New" panose="02070309020205020404" pitchFamily="49" charset="0"/>
              <a:buChar char="o"/>
            </a:pPr>
            <a:r>
              <a:rPr lang="en-IN" dirty="0"/>
              <a:t>By exploiting more ground water in upper reaches more surface water can be utilized indirectly, there by reducing inflow into lower reaches of supply.</a:t>
            </a:r>
          </a:p>
          <a:p>
            <a:pPr marL="285750" indent="-285750">
              <a:buFont typeface="Courier New" panose="02070309020205020404" pitchFamily="49" charset="0"/>
              <a:buChar char="o"/>
            </a:pPr>
            <a:endParaRPr lang="en-IN" dirty="0"/>
          </a:p>
          <a:p>
            <a:pPr marL="285750" indent="-285750">
              <a:buFont typeface="Courier New" panose="02070309020205020404" pitchFamily="49" charset="0"/>
              <a:buChar char="o"/>
            </a:pPr>
            <a:r>
              <a:rPr lang="en-IN" dirty="0"/>
              <a:t>Ground water is stored in natural aquifer materials in sub-surface dam or in artificial sand storage dam.</a:t>
            </a:r>
          </a:p>
          <a:p>
            <a:pPr marL="285750" indent="-285750">
              <a:buFont typeface="Courier New" panose="02070309020205020404" pitchFamily="49" charset="0"/>
              <a:buChar char="o"/>
            </a:pPr>
            <a:endParaRPr lang="en-IN" dirty="0"/>
          </a:p>
          <a:p>
            <a:pPr marL="285750" indent="-285750">
              <a:buFont typeface="Courier New" panose="02070309020205020404" pitchFamily="49" charset="0"/>
              <a:buChar char="o"/>
            </a:pPr>
            <a:endParaRPr lang="en-IN" dirty="0"/>
          </a:p>
          <a:p>
            <a:pPr marL="285750" indent="-285750">
              <a:buFont typeface="Courier New" panose="02070309020205020404" pitchFamily="49" charset="0"/>
              <a:buChar char="o"/>
            </a:pPr>
            <a:endParaRPr lang="en-IN" dirty="0"/>
          </a:p>
          <a:p>
            <a:pPr marL="285750" indent="-285750">
              <a:buFont typeface="Courier New" panose="02070309020205020404" pitchFamily="49" charset="0"/>
              <a:buChar char="o"/>
            </a:pPr>
            <a:endParaRPr lang="en-IN" dirty="0"/>
          </a:p>
          <a:p>
            <a:endParaRPr lang="en-IN" dirty="0"/>
          </a:p>
          <a:p>
            <a:endParaRPr lang="en-IN" dirty="0"/>
          </a:p>
        </p:txBody>
      </p:sp>
      <p:pic>
        <p:nvPicPr>
          <p:cNvPr id="6146" name="Picture 2">
            <a:extLst>
              <a:ext uri="{FF2B5EF4-FFF2-40B4-BE49-F238E27FC236}">
                <a16:creationId xmlns:a16="http://schemas.microsoft.com/office/drawing/2014/main" id="{A02139DD-D142-46ED-9934-8B2DA9E87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6715" y="3746376"/>
            <a:ext cx="4822167" cy="2624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99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9ABDB0-2603-4E86-A4FD-0DAD1DAC90BB}"/>
              </a:ext>
            </a:extLst>
          </p:cNvPr>
          <p:cNvSpPr txBox="1"/>
          <p:nvPr/>
        </p:nvSpPr>
        <p:spPr>
          <a:xfrm>
            <a:off x="1065320" y="861134"/>
            <a:ext cx="10191565" cy="2031325"/>
          </a:xfrm>
          <a:prstGeom prst="rect">
            <a:avLst/>
          </a:prstGeom>
          <a:noFill/>
        </p:spPr>
        <p:txBody>
          <a:bodyPr wrap="square" rtlCol="0">
            <a:spAutoFit/>
          </a:bodyPr>
          <a:lstStyle/>
          <a:p>
            <a:r>
              <a:rPr lang="en-IN" b="1" dirty="0">
                <a:solidFill>
                  <a:schemeClr val="accent3"/>
                </a:solidFill>
              </a:rPr>
              <a:t>METHOD : 3 .     FARM PONDS.</a:t>
            </a:r>
          </a:p>
          <a:p>
            <a:endParaRPr lang="en-IN" dirty="0"/>
          </a:p>
          <a:p>
            <a:pPr marL="285750" indent="-285750">
              <a:buFont typeface="Courier New" panose="02070309020205020404" pitchFamily="49" charset="0"/>
              <a:buChar char="o"/>
            </a:pPr>
            <a:r>
              <a:rPr lang="en-IN" dirty="0"/>
              <a:t>There are traditional structure in rain water harvesting. Farm ponds are small storage structure collecting and storing runoff waste for drinking as well as irrigation purpose. </a:t>
            </a:r>
          </a:p>
          <a:p>
            <a:pPr marL="285750" indent="-285750">
              <a:buFont typeface="Courier New" panose="02070309020205020404" pitchFamily="49" charset="0"/>
              <a:buChar char="o"/>
            </a:pPr>
            <a:r>
              <a:rPr lang="en-IN" dirty="0"/>
              <a:t>As per the method of different topography conditions farm plants are classified into two categories.</a:t>
            </a:r>
          </a:p>
          <a:p>
            <a:pPr marL="285750" indent="-285750">
              <a:buFont typeface="Courier New" panose="02070309020205020404" pitchFamily="49" charset="0"/>
              <a:buChar char="o"/>
            </a:pPr>
            <a:r>
              <a:rPr lang="en-IN" dirty="0"/>
              <a:t>Selection and location of farm pond depends on several factor such as rainfall, land topography, soil type, texture, permeability, water holding capacity, land use pattern, etc.</a:t>
            </a:r>
          </a:p>
        </p:txBody>
      </p:sp>
      <p:graphicFrame>
        <p:nvGraphicFramePr>
          <p:cNvPr id="4" name="Diagram 3">
            <a:extLst>
              <a:ext uri="{FF2B5EF4-FFF2-40B4-BE49-F238E27FC236}">
                <a16:creationId xmlns:a16="http://schemas.microsoft.com/office/drawing/2014/main" id="{05C14377-90F1-4922-88AC-0233296A422E}"/>
              </a:ext>
            </a:extLst>
          </p:cNvPr>
          <p:cNvGraphicFramePr/>
          <p:nvPr>
            <p:extLst>
              <p:ext uri="{D42A27DB-BD31-4B8C-83A1-F6EECF244321}">
                <p14:modId xmlns:p14="http://schemas.microsoft.com/office/powerpoint/2010/main" val="1584291818"/>
              </p:ext>
            </p:extLst>
          </p:nvPr>
        </p:nvGraphicFramePr>
        <p:xfrm>
          <a:off x="505041" y="3043915"/>
          <a:ext cx="4954726" cy="3679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a:extLst>
              <a:ext uri="{FF2B5EF4-FFF2-40B4-BE49-F238E27FC236}">
                <a16:creationId xmlns:a16="http://schemas.microsoft.com/office/drawing/2014/main" id="{5EFF0875-0B9E-4F2E-B3E0-B8BC236D66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3289" y="3043915"/>
            <a:ext cx="4374102" cy="293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981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6310A3-C3B9-4D55-A46D-13EE36918EDD}"/>
              </a:ext>
            </a:extLst>
          </p:cNvPr>
          <p:cNvSpPr txBox="1"/>
          <p:nvPr/>
        </p:nvSpPr>
        <p:spPr>
          <a:xfrm>
            <a:off x="1242874" y="816746"/>
            <a:ext cx="4767309" cy="5355312"/>
          </a:xfrm>
          <a:prstGeom prst="rect">
            <a:avLst/>
          </a:prstGeom>
          <a:noFill/>
        </p:spPr>
        <p:txBody>
          <a:bodyPr wrap="square" rtlCol="0">
            <a:spAutoFit/>
          </a:bodyPr>
          <a:lstStyle/>
          <a:p>
            <a:r>
              <a:rPr lang="en-IN" b="1" dirty="0">
                <a:solidFill>
                  <a:schemeClr val="accent3"/>
                </a:solidFill>
              </a:rPr>
              <a:t>METHOD : 4 .  ROOF TOP RAINWATER            HARVESTING </a:t>
            </a:r>
          </a:p>
          <a:p>
            <a:endParaRPr lang="en-IN" dirty="0"/>
          </a:p>
          <a:p>
            <a:endParaRPr lang="en-IN" dirty="0"/>
          </a:p>
          <a:p>
            <a:pPr marL="285750" indent="-285750">
              <a:buFont typeface="Courier New" panose="02070309020205020404" pitchFamily="49" charset="0"/>
              <a:buChar char="o"/>
            </a:pPr>
            <a:r>
              <a:rPr lang="en-IN" dirty="0"/>
              <a:t>This is very simple method for recharge ground water .</a:t>
            </a:r>
          </a:p>
          <a:p>
            <a:pPr marL="285750" indent="-285750">
              <a:buFont typeface="Courier New" panose="02070309020205020404" pitchFamily="49" charset="0"/>
              <a:buChar char="o"/>
            </a:pPr>
            <a:endParaRPr lang="en-IN" dirty="0"/>
          </a:p>
          <a:p>
            <a:pPr marL="285750" indent="-285750">
              <a:buFont typeface="Courier New" panose="02070309020205020404" pitchFamily="49" charset="0"/>
              <a:buChar char="o"/>
            </a:pPr>
            <a:r>
              <a:rPr lang="en-IN" dirty="0"/>
              <a:t>Rain water harvesting is a technique of collection and storage of rainwater into natural reservoir or tanks, or the infiltration of surface water into subsurface aquifers. </a:t>
            </a:r>
          </a:p>
          <a:p>
            <a:pPr marL="285750" indent="-285750">
              <a:buFont typeface="Courier New" panose="02070309020205020404" pitchFamily="49" charset="0"/>
              <a:buChar char="o"/>
            </a:pPr>
            <a:endParaRPr lang="en-IN" dirty="0"/>
          </a:p>
          <a:p>
            <a:pPr marL="285750" indent="-285750">
              <a:buFont typeface="Courier New" panose="02070309020205020404" pitchFamily="49" charset="0"/>
              <a:buChar char="o"/>
            </a:pPr>
            <a:r>
              <a:rPr lang="en-IN" dirty="0"/>
              <a:t>In Roof Top Rain Water Harvesting most any surface – tiles, metal sheets, plastics, palm leaf – can be use to intercept the flow of rainwater and provide these water to household with high quality drinking water and year round storage. Other uses include water for gardens, irrigation purpose, etc.</a:t>
            </a:r>
          </a:p>
        </p:txBody>
      </p:sp>
      <p:pic>
        <p:nvPicPr>
          <p:cNvPr id="8194" name="Picture 2">
            <a:extLst>
              <a:ext uri="{FF2B5EF4-FFF2-40B4-BE49-F238E27FC236}">
                <a16:creationId xmlns:a16="http://schemas.microsoft.com/office/drawing/2014/main" id="{B5E0A6C9-B627-48DD-9656-4391D82A4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1414" y="866753"/>
            <a:ext cx="5306663" cy="5124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89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189E53-A551-4132-AFE4-A3237B5FF087}"/>
              </a:ext>
            </a:extLst>
          </p:cNvPr>
          <p:cNvSpPr txBox="1"/>
          <p:nvPr/>
        </p:nvSpPr>
        <p:spPr>
          <a:xfrm>
            <a:off x="1171852" y="1029810"/>
            <a:ext cx="9081857" cy="4770537"/>
          </a:xfrm>
          <a:prstGeom prst="rect">
            <a:avLst/>
          </a:prstGeom>
          <a:noFill/>
        </p:spPr>
        <p:txBody>
          <a:bodyPr wrap="square" rtlCol="0">
            <a:spAutoFit/>
          </a:bodyPr>
          <a:lstStyle/>
          <a:p>
            <a:pPr marL="457200" indent="-457200">
              <a:buFont typeface="Wingdings" panose="05000000000000000000" pitchFamily="2" charset="2"/>
              <a:buChar char="Ø"/>
            </a:pPr>
            <a:r>
              <a:rPr lang="en-IN" sz="3200" dirty="0">
                <a:solidFill>
                  <a:srgbClr val="FFC000"/>
                </a:solidFill>
              </a:rPr>
              <a:t>CONCLUSION</a:t>
            </a:r>
            <a:r>
              <a:rPr lang="en-IN" sz="3200" dirty="0"/>
              <a:t> :</a:t>
            </a:r>
          </a:p>
          <a:p>
            <a:endParaRPr lang="en-IN" sz="3200" dirty="0"/>
          </a:p>
          <a:p>
            <a:r>
              <a:rPr lang="en-IN" sz="2000" dirty="0"/>
              <a:t>“Water is life”</a:t>
            </a:r>
          </a:p>
          <a:p>
            <a:r>
              <a:rPr lang="en-IN" sz="2000" dirty="0"/>
              <a:t>              Thus it can be concluded that, when  application of different methods to ground water recharge it gives</a:t>
            </a:r>
          </a:p>
          <a:p>
            <a:endParaRPr lang="en-IN" sz="2000" dirty="0"/>
          </a:p>
          <a:p>
            <a:pPr marL="342900" indent="-342900">
              <a:buFont typeface="Wingdings" panose="05000000000000000000" pitchFamily="2" charset="2"/>
              <a:buChar char="q"/>
            </a:pPr>
            <a:r>
              <a:rPr lang="en-IN" sz="2000" dirty="0"/>
              <a:t>        protection from scarcity of water,</a:t>
            </a:r>
          </a:p>
          <a:p>
            <a:pPr marL="342900" indent="-342900">
              <a:buFont typeface="Wingdings" panose="05000000000000000000" pitchFamily="2" charset="2"/>
              <a:buChar char="q"/>
            </a:pPr>
            <a:r>
              <a:rPr lang="en-IN" sz="2000" dirty="0"/>
              <a:t>        reducing water supply demand and distribution ,</a:t>
            </a:r>
          </a:p>
          <a:p>
            <a:pPr marL="342900" indent="-342900">
              <a:buFont typeface="Wingdings" panose="05000000000000000000" pitchFamily="2" charset="2"/>
              <a:buChar char="q"/>
            </a:pPr>
            <a:r>
              <a:rPr lang="en-IN" sz="2000" dirty="0"/>
              <a:t>        protect the farmers from land subsidence,</a:t>
            </a:r>
          </a:p>
          <a:p>
            <a:pPr marL="342900" indent="-342900">
              <a:buFont typeface="Wingdings" panose="05000000000000000000" pitchFamily="2" charset="2"/>
              <a:buChar char="q"/>
            </a:pPr>
            <a:r>
              <a:rPr lang="en-IN" sz="2000" dirty="0"/>
              <a:t>        there will be more availability of water in aquifers,</a:t>
            </a:r>
          </a:p>
          <a:p>
            <a:pPr marL="342900" indent="-342900">
              <a:buFont typeface="Wingdings" panose="05000000000000000000" pitchFamily="2" charset="2"/>
              <a:buChar char="q"/>
            </a:pPr>
            <a:r>
              <a:rPr lang="en-IN" sz="2000" dirty="0"/>
              <a:t>        lower in constructing and operation cost, etc.</a:t>
            </a:r>
          </a:p>
          <a:p>
            <a:r>
              <a:rPr lang="en-IN" sz="2000" dirty="0"/>
              <a:t>  </a:t>
            </a:r>
          </a:p>
          <a:p>
            <a:r>
              <a:rPr lang="en-IN" sz="2000" dirty="0">
                <a:solidFill>
                  <a:srgbClr val="FFFF00"/>
                </a:solidFill>
              </a:rPr>
              <a:t>Therefore it is very necessary to save water &amp; stored it .</a:t>
            </a:r>
          </a:p>
          <a:p>
            <a:endParaRPr lang="en-IN" sz="2000" dirty="0"/>
          </a:p>
        </p:txBody>
      </p:sp>
    </p:spTree>
    <p:extLst>
      <p:ext uri="{BB962C8B-B14F-4D97-AF65-F5344CB8AC3E}">
        <p14:creationId xmlns:p14="http://schemas.microsoft.com/office/powerpoint/2010/main" val="243916244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docProps/app.xml><?xml version="1.0" encoding="utf-8"?>
<Properties xmlns="http://schemas.openxmlformats.org/officeDocument/2006/extended-properties" xmlns:vt="http://schemas.openxmlformats.org/officeDocument/2006/docPropsVTypes">
  <Template>TM04033925[[fn=Droplet]]</Template>
  <TotalTime>440</TotalTime>
  <Words>1250</Words>
  <Application>Microsoft Office PowerPoint</Application>
  <PresentationFormat>Widescreen</PresentationFormat>
  <Paragraphs>152</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Courier New</vt:lpstr>
      <vt:lpstr>Tw Cen MT</vt:lpstr>
      <vt:lpstr>Wingdings</vt:lpstr>
      <vt:lpstr>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Rupam Mankar</dc:creator>
  <cp:lastModifiedBy>Rupam Mankar</cp:lastModifiedBy>
  <cp:revision>47</cp:revision>
  <dcterms:created xsi:type="dcterms:W3CDTF">2019-10-02T16:06:45Z</dcterms:created>
  <dcterms:modified xsi:type="dcterms:W3CDTF">2019-10-03T03:52:46Z</dcterms:modified>
</cp:coreProperties>
</file>