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258" r:id="rId2"/>
    <p:sldId id="267" r:id="rId3"/>
    <p:sldId id="256" r:id="rId4"/>
    <p:sldId id="261" r:id="rId5"/>
    <p:sldId id="260" r:id="rId6"/>
    <p:sldId id="262" r:id="rId7"/>
    <p:sldId id="263" r:id="rId8"/>
    <p:sldId id="264" r:id="rId9"/>
    <p:sldId id="265" r:id="rId10"/>
    <p:sldId id="266" r:id="rId11"/>
    <p:sldId id="268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04" autoAdjust="0"/>
    <p:restoredTop sz="94660"/>
  </p:normalViewPr>
  <p:slideViewPr>
    <p:cSldViewPr>
      <p:cViewPr varScale="1">
        <p:scale>
          <a:sx n="54" d="100"/>
          <a:sy n="54" d="100"/>
        </p:scale>
        <p:origin x="1306" y="3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40FB3A-61A4-4B7A-9E4F-88BAAE0CD632}" type="datetimeFigureOut">
              <a:rPr lang="en-US" smtClean="0"/>
              <a:t>12/25/2019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2F0EBF-5A5F-483D-941C-DE0031BA22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0364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2F0EBF-5A5F-483D-941C-DE0031BA22F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89085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F0703AD-2825-4F54-B87D-E73503A74229}" type="datetime1">
              <a:rPr lang="en-US" smtClean="0"/>
              <a:t>12/25/2019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Government Polytechnic Amravati</a:t>
            </a:r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E233ECF-90A8-4DEF-B6B9-79433008AC6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066856F-77D6-4C7C-AF6F-B037344287BD}" type="datetime1">
              <a:rPr lang="en-US" smtClean="0"/>
              <a:t>12/25/2019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Government Polytechnic Amravati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E233ECF-90A8-4DEF-B6B9-79433008AC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EA83782-3741-4217-92CB-1647D1B9E655}" type="datetime1">
              <a:rPr lang="en-US" smtClean="0"/>
              <a:t>12/25/2019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Government Polytechnic Amravati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E233ECF-90A8-4DEF-B6B9-79433008AC6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D7BCD21-CB6E-4BAE-B311-5610A38106A2}" type="datetime1">
              <a:rPr lang="en-US" smtClean="0"/>
              <a:t>12/25/2019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Government Polytechnic Amravati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E233ECF-90A8-4DEF-B6B9-79433008AC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3FAFFC4-FCF9-4073-9D04-06DDAD251BC1}" type="datetime1">
              <a:rPr lang="en-US" smtClean="0"/>
              <a:t>12/25/2019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Government Polytechnic Amravati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E233ECF-90A8-4DEF-B6B9-79433008AC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F87241D-E8C8-47F5-B63E-5508F1673332}" type="datetime1">
              <a:rPr lang="en-US" smtClean="0"/>
              <a:t>12/25/2019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Government Polytechnic Amravati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E233ECF-90A8-4DEF-B6B9-79433008AC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808E0CE-27AD-4EA5-8DB0-165DA7E79AA7}" type="datetime1">
              <a:rPr lang="en-US" smtClean="0"/>
              <a:t>12/25/2019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Government Polytechnic Amravati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E233ECF-90A8-4DEF-B6B9-79433008AC6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0501059-9863-413B-9E1A-3B9123F699C8}" type="datetime1">
              <a:rPr lang="en-US" smtClean="0"/>
              <a:t>12/25/2019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Government Polytechnic Amravati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E233ECF-90A8-4DEF-B6B9-79433008AC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728A5A8-B303-42E0-B89D-962B2A9E0C73}" type="datetime1">
              <a:rPr lang="en-US" smtClean="0"/>
              <a:t>12/25/2019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Government Polytechnic Amravati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E233ECF-90A8-4DEF-B6B9-79433008AC6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9A79C74-9960-41E8-B692-52B114F1E784}" type="datetime1">
              <a:rPr lang="en-US" smtClean="0"/>
              <a:t>12/25/2019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Government Polytechnic Amravati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E233ECF-90A8-4DEF-B6B9-79433008AC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02112EC-998A-4F36-A923-2107F0469C5A}" type="datetime1">
              <a:rPr lang="en-US" smtClean="0"/>
              <a:t>12/25/2019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Government Polytechnic Amravati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E233ECF-90A8-4DEF-B6B9-79433008AC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E6BC9418-76E2-4684-8C0B-C6F38A6625AC}" type="datetime1">
              <a:rPr lang="en-US" smtClean="0"/>
              <a:t>12/25/2019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r>
              <a:rPr lang="en-US" smtClean="0"/>
              <a:t>Government Polytechnic Amravati</a:t>
            </a:r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BE233ECF-90A8-4DEF-B6B9-79433008AC6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dt="0"/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990600" y="0"/>
            <a:ext cx="81534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4495800" y="2438400"/>
            <a:ext cx="4648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i="1" dirty="0" smtClean="0">
                <a:solidFill>
                  <a:schemeClr val="bg1"/>
                </a:solidFill>
              </a:rPr>
              <a:t>HAPTICS TECHNOLOGY</a:t>
            </a:r>
            <a:endParaRPr lang="en-US" sz="4800" b="1" i="1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257800" y="4343400"/>
            <a:ext cx="3886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33ECF-90A8-4DEF-B6B9-79433008AC6D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Government Polytechnic Amravati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859302"/>
          </a:xfrm>
        </p:spPr>
        <p:txBody>
          <a:bodyPr>
            <a:normAutofit/>
          </a:bodyPr>
          <a:lstStyle/>
          <a:p>
            <a:r>
              <a:rPr lang="en-US" dirty="0" err="1" smtClean="0">
                <a:latin typeface="Algerian" pitchFamily="82" charset="0"/>
              </a:rPr>
              <a:t>Containts</a:t>
            </a:r>
            <a:endParaRPr lang="en-US" dirty="0">
              <a:latin typeface="Algerian" pitchFamily="8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219200"/>
            <a:ext cx="7406640" cy="5181600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  <a:buClr>
                <a:schemeClr val="tx1"/>
              </a:buClr>
              <a:buSzPct val="86000"/>
              <a:buFont typeface="Wingdings" pitchFamily="2" charset="2"/>
              <a:buChar char="§"/>
            </a:pPr>
            <a:r>
              <a:rPr lang="en-US" dirty="0" smtClean="0"/>
              <a:t>What is </a:t>
            </a:r>
            <a:r>
              <a:rPr lang="en-US" dirty="0" err="1" smtClean="0"/>
              <a:t>haptics</a:t>
            </a:r>
            <a:r>
              <a:rPr lang="en-US" dirty="0" smtClean="0"/>
              <a:t> </a:t>
            </a:r>
            <a:r>
              <a:rPr lang="en-US" dirty="0" err="1" smtClean="0"/>
              <a:t>tecnology</a:t>
            </a:r>
            <a:r>
              <a:rPr lang="en-US" dirty="0" smtClean="0"/>
              <a:t>?</a:t>
            </a:r>
          </a:p>
          <a:p>
            <a:pPr>
              <a:lnSpc>
                <a:spcPct val="150000"/>
              </a:lnSpc>
              <a:buClr>
                <a:schemeClr val="tx1"/>
              </a:buClr>
              <a:buSzPct val="86000"/>
              <a:buFont typeface="Wingdings" pitchFamily="2" charset="2"/>
              <a:buChar char="§"/>
            </a:pPr>
            <a:r>
              <a:rPr lang="en-US" dirty="0" smtClean="0"/>
              <a:t>How it works?</a:t>
            </a:r>
          </a:p>
          <a:p>
            <a:pPr>
              <a:lnSpc>
                <a:spcPct val="150000"/>
              </a:lnSpc>
              <a:buClr>
                <a:schemeClr val="tx1"/>
              </a:buClr>
              <a:buSzPct val="86000"/>
              <a:buFont typeface="Wingdings" pitchFamily="2" charset="2"/>
              <a:buChar char="§"/>
            </a:pPr>
            <a:r>
              <a:rPr lang="en-US" dirty="0" err="1" smtClean="0"/>
              <a:t>Haptics</a:t>
            </a:r>
            <a:r>
              <a:rPr lang="en-US" dirty="0" smtClean="0"/>
              <a:t> information</a:t>
            </a:r>
          </a:p>
          <a:p>
            <a:pPr>
              <a:lnSpc>
                <a:spcPct val="150000"/>
              </a:lnSpc>
              <a:buClr>
                <a:schemeClr val="tx1"/>
              </a:buClr>
              <a:buSzPct val="86000"/>
              <a:buFont typeface="Wingdings" pitchFamily="2" charset="2"/>
              <a:buChar char="§"/>
            </a:pPr>
            <a:r>
              <a:rPr lang="en-US" dirty="0" err="1" smtClean="0"/>
              <a:t>Haptics</a:t>
            </a:r>
            <a:r>
              <a:rPr lang="en-US" dirty="0" smtClean="0"/>
              <a:t> devices</a:t>
            </a:r>
          </a:p>
          <a:p>
            <a:pPr>
              <a:lnSpc>
                <a:spcPct val="150000"/>
              </a:lnSpc>
              <a:buClr>
                <a:schemeClr val="tx1"/>
              </a:buClr>
              <a:buSzPct val="86000"/>
              <a:buFont typeface="Wingdings" pitchFamily="2" charset="2"/>
              <a:buChar char="§"/>
            </a:pPr>
            <a:r>
              <a:rPr lang="en-US" dirty="0" smtClean="0"/>
              <a:t>Applications</a:t>
            </a:r>
          </a:p>
          <a:p>
            <a:pPr>
              <a:lnSpc>
                <a:spcPct val="150000"/>
              </a:lnSpc>
              <a:buClr>
                <a:schemeClr val="tx1"/>
              </a:buClr>
              <a:buSzPct val="86000"/>
              <a:buFont typeface="Wingdings" pitchFamily="2" charset="2"/>
              <a:buChar char="§"/>
            </a:pPr>
            <a:r>
              <a:rPr lang="en-US" dirty="0" smtClean="0"/>
              <a:t>Advantages</a:t>
            </a:r>
          </a:p>
          <a:p>
            <a:pPr>
              <a:lnSpc>
                <a:spcPct val="150000"/>
              </a:lnSpc>
              <a:buClr>
                <a:schemeClr val="tx1"/>
              </a:buClr>
              <a:buSzPct val="86000"/>
              <a:buFont typeface="Wingdings" pitchFamily="2" charset="2"/>
              <a:buChar char="§"/>
            </a:pPr>
            <a:r>
              <a:rPr lang="en-US" dirty="0" smtClean="0"/>
              <a:t>Limitations</a:t>
            </a:r>
          </a:p>
          <a:p>
            <a:pPr>
              <a:lnSpc>
                <a:spcPct val="150000"/>
              </a:lnSpc>
              <a:buClr>
                <a:schemeClr val="tx1"/>
              </a:buClr>
              <a:buSzPct val="86000"/>
              <a:buFont typeface="Wingdings" pitchFamily="2" charset="2"/>
              <a:buChar char="§"/>
            </a:pPr>
            <a:r>
              <a:rPr lang="en-US" dirty="0" smtClean="0"/>
              <a:t>Conclusion</a:t>
            </a:r>
          </a:p>
          <a:p>
            <a:pPr>
              <a:buClr>
                <a:schemeClr val="tx1"/>
              </a:buClr>
              <a:buSzPct val="86000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 flipH="1">
            <a:off x="4419600" y="6381750"/>
            <a:ext cx="533400" cy="476250"/>
          </a:xfrm>
        </p:spPr>
        <p:txBody>
          <a:bodyPr/>
          <a:lstStyle/>
          <a:p>
            <a:fld id="{BE233ECF-90A8-4DEF-B6B9-79433008AC6D}" type="slidenum">
              <a:rPr lang="en-US" smtClean="0">
                <a:solidFill>
                  <a:schemeClr val="tx2">
                    <a:lumMod val="75000"/>
                  </a:schemeClr>
                </a:solidFill>
              </a:rPr>
              <a:pPr/>
              <a:t>2</a:t>
            </a:fld>
            <a:endParaRPr lang="en-US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66800" y="6381750"/>
            <a:ext cx="2895600" cy="476250"/>
          </a:xfrm>
        </p:spPr>
        <p:txBody>
          <a:bodyPr/>
          <a:lstStyle/>
          <a:p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Government Polytechnic Amravati</a:t>
            </a:r>
            <a:endParaRPr lang="en-US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latin typeface="Algerian" pitchFamily="82" charset="0"/>
              </a:rPr>
              <a:t>What is </a:t>
            </a:r>
            <a:r>
              <a:rPr lang="en-US" dirty="0" err="1" smtClean="0">
                <a:latin typeface="Algerian" pitchFamily="82" charset="0"/>
              </a:rPr>
              <a:t>Haptics</a:t>
            </a:r>
            <a:r>
              <a:rPr lang="en-US" dirty="0" smtClean="0">
                <a:latin typeface="Algerian" pitchFamily="82" charset="0"/>
              </a:rPr>
              <a:t>?</a:t>
            </a:r>
            <a:br>
              <a:rPr lang="en-US" dirty="0" smtClean="0">
                <a:latin typeface="Algerian" pitchFamily="82" charset="0"/>
              </a:rPr>
            </a:br>
            <a:endParaRPr lang="en-US" dirty="0">
              <a:latin typeface="Algerian" pitchFamily="8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5400" y="1447800"/>
            <a:ext cx="7406640" cy="4855536"/>
          </a:xfrm>
        </p:spPr>
        <p:txBody>
          <a:bodyPr>
            <a:normAutofit/>
          </a:bodyPr>
          <a:lstStyle/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2400" dirty="0" err="1" smtClean="0"/>
              <a:t>Haptic</a:t>
            </a:r>
            <a:r>
              <a:rPr lang="en-US" sz="2400" dirty="0" smtClean="0"/>
              <a:t> is technology of adding the sensation of touch and feeling to computers.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400" dirty="0" smtClean="0"/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2400" dirty="0" smtClean="0"/>
              <a:t>A </a:t>
            </a:r>
            <a:r>
              <a:rPr lang="en-US" sz="2400" dirty="0" err="1" smtClean="0"/>
              <a:t>haptic</a:t>
            </a:r>
            <a:r>
              <a:rPr lang="en-US" sz="2400" dirty="0" smtClean="0"/>
              <a:t> device gives people a sense of touch with computer-generated environments, so that when virtual objects are touched, they seem real and tangible.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400" dirty="0" smtClean="0"/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2400" dirty="0" err="1" smtClean="0"/>
              <a:t>Haptic</a:t>
            </a:r>
            <a:r>
              <a:rPr lang="en-US" sz="2400" dirty="0" smtClean="0"/>
              <a:t> senses links to the brains sensing  position and movement of the body by means of sensory nerves within the muscles and joints.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495800" y="6248400"/>
            <a:ext cx="457200" cy="476250"/>
          </a:xfrm>
        </p:spPr>
        <p:txBody>
          <a:bodyPr/>
          <a:lstStyle/>
          <a:p>
            <a:fld id="{BE233ECF-90A8-4DEF-B6B9-79433008AC6D}" type="slidenum">
              <a:rPr lang="en-US" b="1" smtClean="0">
                <a:solidFill>
                  <a:schemeClr val="tx2">
                    <a:lumMod val="75000"/>
                  </a:schemeClr>
                </a:solidFill>
              </a:rPr>
              <a:pPr/>
              <a:t>3</a:t>
            </a:fld>
            <a:endParaRPr lang="en-US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66800" y="6248400"/>
            <a:ext cx="2895600" cy="476250"/>
          </a:xfrm>
        </p:spPr>
        <p:txBody>
          <a:bodyPr/>
          <a:lstStyle/>
          <a:p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Government Polytechnic Amravati</a:t>
            </a:r>
            <a:endParaRPr lang="en-US" b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 smtClean="0">
                <a:latin typeface="Algerian" pitchFamily="82" charset="0"/>
              </a:rPr>
              <a:t>How it works</a:t>
            </a:r>
            <a:r>
              <a:rPr lang="en-US" dirty="0" smtClean="0"/>
              <a:t>?</a:t>
            </a:r>
            <a:endParaRPr lang="en-US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447800" y="1676400"/>
            <a:ext cx="701040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191000" y="6381750"/>
            <a:ext cx="457200" cy="476250"/>
          </a:xfrm>
        </p:spPr>
        <p:txBody>
          <a:bodyPr/>
          <a:lstStyle/>
          <a:p>
            <a:fld id="{BE233ECF-90A8-4DEF-B6B9-79433008AC6D}" type="slidenum">
              <a:rPr lang="en-US" b="1" smtClean="0">
                <a:solidFill>
                  <a:schemeClr val="tx2">
                    <a:lumMod val="75000"/>
                  </a:schemeClr>
                </a:solidFill>
              </a:rPr>
              <a:pPr/>
              <a:t>4</a:t>
            </a:fld>
            <a:endParaRPr lang="en-US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990600" y="6381750"/>
            <a:ext cx="2895600" cy="476250"/>
          </a:xfrm>
        </p:spPr>
        <p:txBody>
          <a:bodyPr/>
          <a:lstStyle/>
          <a:p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Government Polytechnic Amravati</a:t>
            </a:r>
            <a:endParaRPr lang="en-US" b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304800"/>
            <a:ext cx="7406640" cy="859302"/>
          </a:xfrm>
        </p:spPr>
        <p:txBody>
          <a:bodyPr>
            <a:normAutofit/>
          </a:bodyPr>
          <a:lstStyle/>
          <a:p>
            <a:r>
              <a:rPr lang="en-US" dirty="0" err="1" smtClean="0">
                <a:latin typeface="Algerian" pitchFamily="82" charset="0"/>
              </a:rPr>
              <a:t>Haptics</a:t>
            </a:r>
            <a:r>
              <a:rPr lang="en-US" dirty="0" smtClean="0">
                <a:latin typeface="Algerian" pitchFamily="82" charset="0"/>
              </a:rPr>
              <a:t> information</a:t>
            </a:r>
            <a:endParaRPr lang="en-US" dirty="0">
              <a:latin typeface="Algerian" pitchFamily="8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6800" y="1371600"/>
            <a:ext cx="7863840" cy="5846136"/>
          </a:xfrm>
        </p:spPr>
        <p:txBody>
          <a:bodyPr>
            <a:normAutofit/>
          </a:bodyPr>
          <a:lstStyle/>
          <a:p>
            <a:r>
              <a:rPr lang="en-US" sz="2400" dirty="0" smtClean="0"/>
              <a:t>Basically the </a:t>
            </a:r>
            <a:r>
              <a:rPr lang="en-US" sz="2400" dirty="0" err="1" smtClean="0"/>
              <a:t>haptics</a:t>
            </a:r>
            <a:r>
              <a:rPr lang="en-US" sz="2400" dirty="0" smtClean="0"/>
              <a:t> information provided by the system is the combination of:</a:t>
            </a:r>
          </a:p>
          <a:p>
            <a:endParaRPr lang="en-US" dirty="0" smtClean="0"/>
          </a:p>
          <a:p>
            <a:pPr>
              <a:buClrTx/>
              <a:buFont typeface="Wingdings" pitchFamily="2" charset="2"/>
              <a:buChar char="Ø"/>
            </a:pPr>
            <a:r>
              <a:rPr lang="en-US" b="1" dirty="0" smtClean="0"/>
              <a:t>Tactile information</a:t>
            </a:r>
          </a:p>
          <a:p>
            <a:r>
              <a:rPr lang="en-US" b="1" dirty="0" smtClean="0"/>
              <a:t>       </a:t>
            </a:r>
            <a:r>
              <a:rPr lang="en-US" dirty="0" smtClean="0"/>
              <a:t>it refers to the information acquired by the sensors which are actually connected to the skin of the human body.</a:t>
            </a:r>
          </a:p>
          <a:p>
            <a:endParaRPr lang="en-US" dirty="0" smtClean="0"/>
          </a:p>
          <a:p>
            <a:pPr>
              <a:buClrTx/>
              <a:buFont typeface="Wingdings" pitchFamily="2" charset="2"/>
              <a:buChar char="Ø"/>
            </a:pPr>
            <a:r>
              <a:rPr lang="en-US" b="1" dirty="0" smtClean="0"/>
              <a:t>Kinesthetic information</a:t>
            </a:r>
          </a:p>
          <a:p>
            <a:r>
              <a:rPr lang="en-US" dirty="0" smtClean="0"/>
              <a:t>     it refers to the information acquired through the sensors in the joints.</a:t>
            </a:r>
          </a:p>
          <a:p>
            <a:pPr>
              <a:buFont typeface="Arial" pitchFamily="34" charset="0"/>
              <a:buChar char="•"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419600" y="6381750"/>
            <a:ext cx="457200" cy="476250"/>
          </a:xfrm>
        </p:spPr>
        <p:txBody>
          <a:bodyPr/>
          <a:lstStyle/>
          <a:p>
            <a:fld id="{BE233ECF-90A8-4DEF-B6B9-79433008AC6D}" type="slidenum">
              <a:rPr lang="en-US" b="1" smtClean="0">
                <a:solidFill>
                  <a:schemeClr val="tx2">
                    <a:lumMod val="75000"/>
                  </a:schemeClr>
                </a:solidFill>
              </a:rPr>
              <a:pPr/>
              <a:t>5</a:t>
            </a:fld>
            <a:endParaRPr lang="en-US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990600" y="6381750"/>
            <a:ext cx="2895600" cy="476250"/>
          </a:xfrm>
        </p:spPr>
        <p:txBody>
          <a:bodyPr/>
          <a:lstStyle/>
          <a:p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Government Polytechnic Amravati</a:t>
            </a:r>
            <a:endParaRPr lang="en-US" b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95400" y="228600"/>
            <a:ext cx="7406640" cy="762000"/>
          </a:xfrm>
        </p:spPr>
        <p:txBody>
          <a:bodyPr>
            <a:noAutofit/>
          </a:bodyPr>
          <a:lstStyle/>
          <a:p>
            <a:r>
              <a:rPr lang="en-US" sz="4400" dirty="0" err="1" smtClean="0">
                <a:latin typeface="Algerian" pitchFamily="82" charset="0"/>
              </a:rPr>
              <a:t>Haptics</a:t>
            </a:r>
            <a:r>
              <a:rPr lang="en-US" sz="4400" dirty="0" smtClean="0">
                <a:latin typeface="Algerian" pitchFamily="82" charset="0"/>
              </a:rPr>
              <a:t> devices</a:t>
            </a:r>
            <a:endParaRPr lang="en-US" sz="4400" dirty="0">
              <a:latin typeface="Algerian" pitchFamily="8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1066800"/>
            <a:ext cx="7696200" cy="5791200"/>
          </a:xfrm>
        </p:spPr>
        <p:txBody>
          <a:bodyPr/>
          <a:lstStyle/>
          <a:p>
            <a:endParaRPr lang="en-US" sz="2800" dirty="0" smtClean="0"/>
          </a:p>
          <a:p>
            <a:r>
              <a:rPr lang="en-US" sz="2800" dirty="0" smtClean="0"/>
              <a:t>Commonly used </a:t>
            </a:r>
            <a:r>
              <a:rPr lang="en-US" sz="2800" dirty="0" err="1" smtClean="0"/>
              <a:t>haptics</a:t>
            </a:r>
            <a:r>
              <a:rPr lang="en-US" sz="2800" dirty="0" smtClean="0"/>
              <a:t> interfacing devices</a:t>
            </a:r>
          </a:p>
          <a:p>
            <a:pPr>
              <a:buClr>
                <a:schemeClr val="tx1"/>
              </a:buClr>
            </a:pPr>
            <a:endParaRPr lang="en-US" sz="2400" dirty="0" smtClean="0"/>
          </a:p>
          <a:p>
            <a:pPr>
              <a:buClr>
                <a:schemeClr val="tx1"/>
              </a:buClr>
            </a:pPr>
            <a:r>
              <a:rPr lang="en-US" sz="2800" dirty="0" smtClean="0">
                <a:latin typeface="Arial Rounded MT Bold" pitchFamily="34" charset="0"/>
              </a:rPr>
              <a:t>    1)Phantom   </a:t>
            </a:r>
            <a:r>
              <a:rPr lang="en-US" sz="3600" dirty="0" smtClean="0"/>
              <a:t>              </a:t>
            </a:r>
            <a:r>
              <a:rPr lang="en-US" sz="2800" dirty="0" smtClean="0">
                <a:latin typeface="Arial Rounded MT Bold" pitchFamily="34" charset="0"/>
              </a:rPr>
              <a:t>2)Cyber Glove</a:t>
            </a:r>
          </a:p>
          <a:p>
            <a:pPr>
              <a:buClr>
                <a:schemeClr val="tx1"/>
              </a:buClr>
              <a:buFont typeface="Wingdings" pitchFamily="2" charset="2"/>
              <a:buChar char="v"/>
            </a:pPr>
            <a:endParaRPr lang="en-US" sz="2400" dirty="0" smtClean="0"/>
          </a:p>
          <a:p>
            <a:pPr>
              <a:buClr>
                <a:schemeClr val="tx1"/>
              </a:buClr>
              <a:buFont typeface="Wingdings" pitchFamily="2" charset="2"/>
              <a:buChar char="v"/>
            </a:pPr>
            <a:endParaRPr lang="en-US" sz="2400" dirty="0" smtClean="0"/>
          </a:p>
          <a:p>
            <a:pPr>
              <a:buClr>
                <a:schemeClr val="tx1"/>
              </a:buClr>
              <a:buFont typeface="Wingdings" pitchFamily="2" charset="2"/>
              <a:buChar char="v"/>
            </a:pPr>
            <a:endParaRPr lang="en-US" sz="2400" dirty="0" smtClean="0"/>
          </a:p>
          <a:p>
            <a:pPr>
              <a:buClr>
                <a:schemeClr val="tx1"/>
              </a:buClr>
            </a:pPr>
            <a:r>
              <a:rPr lang="en-US" sz="3200" dirty="0" smtClean="0"/>
              <a:t> </a:t>
            </a:r>
          </a:p>
          <a:p>
            <a:pPr>
              <a:buClr>
                <a:schemeClr val="tx1"/>
              </a:buClr>
            </a:pPr>
            <a:endParaRPr lang="en-US" sz="2400" dirty="0" smtClean="0"/>
          </a:p>
          <a:p>
            <a:pPr>
              <a:buClr>
                <a:schemeClr val="tx1"/>
              </a:buClr>
            </a:pPr>
            <a:endParaRPr lang="en-US" dirty="0" smtClean="0"/>
          </a:p>
          <a:p>
            <a:pPr>
              <a:buClr>
                <a:schemeClr val="tx1"/>
              </a:buClr>
            </a:pPr>
            <a:endParaRPr lang="en-US" dirty="0" smtClean="0"/>
          </a:p>
          <a:p>
            <a:pPr>
              <a:buClr>
                <a:schemeClr val="tx1"/>
              </a:buClr>
            </a:pPr>
            <a:endParaRPr lang="en-US" dirty="0"/>
          </a:p>
        </p:txBody>
      </p:sp>
      <p:pic>
        <p:nvPicPr>
          <p:cNvPr id="1026" name="Picture 2" descr="E:\seminardocuments\SAVE_20191203_16080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47800" y="3733800"/>
            <a:ext cx="3370006" cy="1828800"/>
          </a:xfrm>
          <a:prstGeom prst="rect">
            <a:avLst/>
          </a:prstGeom>
          <a:noFill/>
        </p:spPr>
      </p:pic>
      <p:pic>
        <p:nvPicPr>
          <p:cNvPr id="1027" name="Picture 3" descr="E:\seminardocuments\SAVE_20191203_16075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10200" y="3810000"/>
            <a:ext cx="3048000" cy="1803918"/>
          </a:xfrm>
          <a:prstGeom prst="rect">
            <a:avLst/>
          </a:prstGeom>
          <a:noFill/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495800" y="6381750"/>
            <a:ext cx="457200" cy="476250"/>
          </a:xfrm>
        </p:spPr>
        <p:txBody>
          <a:bodyPr/>
          <a:lstStyle/>
          <a:p>
            <a:fld id="{BE233ECF-90A8-4DEF-B6B9-79433008AC6D}" type="slidenum">
              <a:rPr lang="en-US" b="1" smtClean="0">
                <a:solidFill>
                  <a:schemeClr val="tx2">
                    <a:lumMod val="75000"/>
                  </a:schemeClr>
                </a:solidFill>
              </a:rPr>
              <a:pPr/>
              <a:t>6</a:t>
            </a:fld>
            <a:endParaRPr lang="en-US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990600" y="6381750"/>
            <a:ext cx="2895600" cy="476250"/>
          </a:xfrm>
        </p:spPr>
        <p:txBody>
          <a:bodyPr/>
          <a:lstStyle/>
          <a:p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Government Polytechnic Amravati</a:t>
            </a:r>
            <a:endParaRPr lang="en-US" b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52400"/>
            <a:ext cx="7406640" cy="706902"/>
          </a:xfrm>
        </p:spPr>
        <p:txBody>
          <a:bodyPr>
            <a:noAutofit/>
          </a:bodyPr>
          <a:lstStyle/>
          <a:p>
            <a:r>
              <a:rPr lang="en-US" sz="4400" dirty="0" err="1" smtClean="0">
                <a:latin typeface="Algerian" pitchFamily="82" charset="0"/>
              </a:rPr>
              <a:t>Aplications</a:t>
            </a:r>
            <a:endParaRPr lang="en-US" sz="4400" dirty="0">
              <a:latin typeface="Algerian" pitchFamily="8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32560" y="1524000"/>
            <a:ext cx="7406640" cy="5105400"/>
          </a:xfrm>
        </p:spPr>
        <p:txBody>
          <a:bodyPr>
            <a:normAutofit/>
          </a:bodyPr>
          <a:lstStyle/>
          <a:p>
            <a:pPr>
              <a:buClrTx/>
              <a:buFont typeface="Wingdings" pitchFamily="2" charset="2"/>
              <a:buChar char="Ø"/>
            </a:pPr>
            <a:r>
              <a:rPr lang="en-US" sz="2800" dirty="0" smtClean="0"/>
              <a:t>Medical</a:t>
            </a:r>
          </a:p>
          <a:p>
            <a:pPr>
              <a:buClrTx/>
            </a:pPr>
            <a:endParaRPr lang="en-US" sz="2800" dirty="0" smtClean="0"/>
          </a:p>
          <a:p>
            <a:pPr>
              <a:buClrTx/>
            </a:pPr>
            <a:endParaRPr lang="en-US" sz="2800" dirty="0" smtClean="0"/>
          </a:p>
          <a:p>
            <a:pPr>
              <a:buClrTx/>
            </a:pPr>
            <a:r>
              <a:rPr lang="en-US" sz="2800" dirty="0" smtClean="0"/>
              <a:t>       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en-US" sz="2800" dirty="0" smtClean="0"/>
              <a:t>Military </a:t>
            </a:r>
          </a:p>
          <a:p>
            <a:pPr>
              <a:buClrTx/>
            </a:pPr>
            <a:r>
              <a:rPr lang="en-US" sz="2800" dirty="0" smtClean="0"/>
              <a:t> </a:t>
            </a:r>
          </a:p>
          <a:p>
            <a:pPr>
              <a:buClrTx/>
            </a:pPr>
            <a:endParaRPr lang="en-US" sz="2800" dirty="0" smtClean="0"/>
          </a:p>
          <a:p>
            <a:pPr>
              <a:buClrTx/>
            </a:pPr>
            <a:r>
              <a:rPr lang="en-US" sz="2800" dirty="0" smtClean="0"/>
              <a:t>      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en-US" sz="2800" dirty="0" smtClean="0"/>
              <a:t>Gaming</a:t>
            </a:r>
          </a:p>
          <a:p>
            <a:pPr>
              <a:buClrTx/>
            </a:pPr>
            <a:r>
              <a:rPr lang="en-US" sz="2800" dirty="0" smtClean="0"/>
              <a:t>         </a:t>
            </a:r>
          </a:p>
        </p:txBody>
      </p:sp>
      <p:pic>
        <p:nvPicPr>
          <p:cNvPr id="2050" name="Picture 2" descr="E:\seminardocuments\SAVE_20191205_17194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76800" y="914400"/>
            <a:ext cx="3949700" cy="1752600"/>
          </a:xfrm>
          <a:prstGeom prst="rect">
            <a:avLst/>
          </a:prstGeom>
          <a:noFill/>
        </p:spPr>
      </p:pic>
      <p:pic>
        <p:nvPicPr>
          <p:cNvPr id="2051" name="Picture 3" descr="E:\seminardocuments\IMG_20191205_12035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00600" y="2743200"/>
            <a:ext cx="3962400" cy="1905000"/>
          </a:xfrm>
          <a:prstGeom prst="rect">
            <a:avLst/>
          </a:prstGeom>
          <a:noFill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00600" y="4876800"/>
            <a:ext cx="40767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33ECF-90A8-4DEF-B6B9-79433008AC6D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Government Polytechnic Amravati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32560" y="152400"/>
            <a:ext cx="7406640" cy="914400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Algerian" pitchFamily="82" charset="0"/>
              </a:rPr>
              <a:t>Advantages</a:t>
            </a:r>
            <a:endParaRPr lang="en-US" dirty="0">
              <a:latin typeface="Algerian" pitchFamily="8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1295400"/>
            <a:ext cx="7696200" cy="5257800"/>
          </a:xfrm>
        </p:spPr>
        <p:txBody>
          <a:bodyPr/>
          <a:lstStyle/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dirty="0" smtClean="0"/>
              <a:t>Communication is centered through touch and the digital world can behave like real world.</a:t>
            </a:r>
          </a:p>
          <a:p>
            <a:pPr>
              <a:buClr>
                <a:schemeClr val="tx1"/>
              </a:buClr>
            </a:pPr>
            <a:endParaRPr lang="en-US" dirty="0" smtClean="0"/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dirty="0" smtClean="0"/>
              <a:t>Increase confidence in medical field.</a:t>
            </a:r>
          </a:p>
          <a:p>
            <a:pPr>
              <a:buClr>
                <a:schemeClr val="tx1"/>
              </a:buClr>
            </a:pPr>
            <a:endParaRPr lang="en-US" dirty="0" smtClean="0"/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dirty="0" smtClean="0"/>
              <a:t>With </a:t>
            </a:r>
            <a:r>
              <a:rPr lang="en-US" dirty="0" err="1" smtClean="0"/>
              <a:t>haptic</a:t>
            </a:r>
            <a:r>
              <a:rPr lang="en-US" dirty="0" smtClean="0"/>
              <a:t> hardware and software designer can feel the result as if he were handling physical objects.</a:t>
            </a:r>
          </a:p>
          <a:p>
            <a:pPr>
              <a:buClr>
                <a:schemeClr val="tx1"/>
              </a:buClr>
            </a:pPr>
            <a:endParaRPr lang="en-US" dirty="0" smtClean="0"/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dirty="0" smtClean="0"/>
              <a:t>Working time is reduced.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33ECF-90A8-4DEF-B6B9-79433008AC6D}" type="slidenum">
              <a:rPr lang="en-US" b="1" smtClean="0">
                <a:solidFill>
                  <a:schemeClr val="tx2">
                    <a:lumMod val="75000"/>
                  </a:schemeClr>
                </a:solidFill>
              </a:rPr>
              <a:pPr/>
              <a:t>8</a:t>
            </a:fld>
            <a:endParaRPr lang="en-US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990600" y="6305550"/>
            <a:ext cx="7620000" cy="476250"/>
          </a:xfrm>
        </p:spPr>
        <p:txBody>
          <a:bodyPr/>
          <a:lstStyle/>
          <a:p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Government Polytechnic Amravati</a:t>
            </a:r>
            <a:endParaRPr lang="en-US" b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152400"/>
            <a:ext cx="7498080" cy="990600"/>
          </a:xfrm>
        </p:spPr>
        <p:txBody>
          <a:bodyPr>
            <a:normAutofit/>
          </a:bodyPr>
          <a:lstStyle/>
          <a:p>
            <a:r>
              <a:rPr lang="en-US" sz="4400" dirty="0" smtClean="0">
                <a:latin typeface="Algerian" pitchFamily="82" charset="0"/>
              </a:rPr>
              <a:t>Limitations</a:t>
            </a:r>
            <a:endParaRPr lang="en-US" sz="4400" dirty="0">
              <a:latin typeface="Algerian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1066800"/>
            <a:ext cx="7498080" cy="5181600"/>
          </a:xfrm>
        </p:spPr>
        <p:txBody>
          <a:bodyPr>
            <a:normAutofit/>
          </a:bodyPr>
          <a:lstStyle/>
          <a:p>
            <a:pPr>
              <a:buClrTx/>
              <a:buNone/>
            </a:pPr>
            <a:endParaRPr lang="en-US" dirty="0" smtClean="0"/>
          </a:p>
          <a:p>
            <a:pPr>
              <a:buClrTx/>
              <a:buFont typeface="Wingdings" pitchFamily="2" charset="2"/>
              <a:buChar char="Ø"/>
            </a:pPr>
            <a:r>
              <a:rPr lang="en-US" dirty="0" smtClean="0"/>
              <a:t>High cost </a:t>
            </a:r>
          </a:p>
          <a:p>
            <a:pPr>
              <a:buClrTx/>
              <a:buNone/>
            </a:pPr>
            <a:endParaRPr lang="en-US" dirty="0" smtClean="0"/>
          </a:p>
          <a:p>
            <a:pPr>
              <a:buClrTx/>
              <a:buFont typeface="Wingdings" pitchFamily="2" charset="2"/>
              <a:buChar char="Ø"/>
            </a:pPr>
            <a:r>
              <a:rPr lang="en-US" dirty="0" smtClean="0"/>
              <a:t> large weight and size of </a:t>
            </a:r>
            <a:r>
              <a:rPr lang="en-US" dirty="0" err="1" smtClean="0"/>
              <a:t>haptic</a:t>
            </a:r>
            <a:r>
              <a:rPr lang="en-US" dirty="0" smtClean="0"/>
              <a:t> devices</a:t>
            </a:r>
          </a:p>
          <a:p>
            <a:pPr>
              <a:buClrTx/>
              <a:buNone/>
            </a:pPr>
            <a:endParaRPr lang="en-US" dirty="0" smtClean="0"/>
          </a:p>
          <a:p>
            <a:pPr>
              <a:buClrTx/>
              <a:buFont typeface="Wingdings" pitchFamily="2" charset="2"/>
              <a:buChar char="Ø"/>
            </a:pPr>
            <a:r>
              <a:rPr lang="en-US" dirty="0" smtClean="0"/>
              <a:t> </a:t>
            </a:r>
            <a:r>
              <a:rPr lang="en-US" dirty="0" err="1" smtClean="0"/>
              <a:t>haptic</a:t>
            </a:r>
            <a:r>
              <a:rPr lang="en-US" dirty="0" smtClean="0"/>
              <a:t> interfaces can only exert forces with limited magnitude and not equally well in all directions.</a:t>
            </a:r>
          </a:p>
          <a:p>
            <a:pPr>
              <a:buClrTx/>
              <a:buNone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572000" y="6248400"/>
            <a:ext cx="457200" cy="476250"/>
          </a:xfrm>
        </p:spPr>
        <p:txBody>
          <a:bodyPr/>
          <a:lstStyle/>
          <a:p>
            <a:endParaRPr lang="en-US" dirty="0" smtClean="0"/>
          </a:p>
          <a:p>
            <a:fld id="{BE233ECF-90A8-4DEF-B6B9-79433008AC6D}" type="slidenum">
              <a:rPr lang="en-US" b="1" i="1" smtClean="0">
                <a:solidFill>
                  <a:schemeClr val="tx2">
                    <a:lumMod val="75000"/>
                  </a:schemeClr>
                </a:solidFill>
              </a:rPr>
              <a:pPr/>
              <a:t>9</a:t>
            </a:fld>
            <a:endParaRPr lang="en-US" b="1" i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66800" y="6305550"/>
            <a:ext cx="3810000" cy="476250"/>
          </a:xfrm>
        </p:spPr>
        <p:txBody>
          <a:bodyPr/>
          <a:lstStyle/>
          <a:p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Government Polytechnic Amravati</a:t>
            </a:r>
            <a:endParaRPr lang="en-US" b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32560" y="152400"/>
            <a:ext cx="7406640" cy="1066800"/>
          </a:xfrm>
        </p:spPr>
        <p:txBody>
          <a:bodyPr>
            <a:noAutofit/>
          </a:bodyPr>
          <a:lstStyle/>
          <a:p>
            <a:r>
              <a:rPr lang="en-US" sz="4400" dirty="0" smtClean="0">
                <a:latin typeface="Algerian" pitchFamily="82" charset="0"/>
              </a:rPr>
              <a:t>Conclusion</a:t>
            </a:r>
            <a:endParaRPr lang="en-US" sz="4400" dirty="0">
              <a:latin typeface="Algerian" pitchFamily="8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32560" y="1371600"/>
            <a:ext cx="7406640" cy="5257800"/>
          </a:xfrm>
        </p:spPr>
        <p:txBody>
          <a:bodyPr>
            <a:normAutofit fontScale="92500"/>
          </a:bodyPr>
          <a:lstStyle/>
          <a:p>
            <a:pPr>
              <a:lnSpc>
                <a:spcPct val="150000"/>
              </a:lnSpc>
              <a:buClrTx/>
              <a:buFont typeface="Wingdings" pitchFamily="2" charset="2"/>
              <a:buChar char="Ø"/>
            </a:pPr>
            <a:r>
              <a:rPr lang="en-US" dirty="0" err="1" smtClean="0"/>
              <a:t>Haptic</a:t>
            </a:r>
            <a:r>
              <a:rPr lang="en-US" dirty="0" smtClean="0"/>
              <a:t> technology is the only solution that provide high range of interaction that cannot be provided by virtual reality</a:t>
            </a:r>
          </a:p>
          <a:p>
            <a:pPr>
              <a:lnSpc>
                <a:spcPct val="150000"/>
              </a:lnSpc>
              <a:buClrTx/>
              <a:buFont typeface="Wingdings" pitchFamily="2" charset="2"/>
              <a:buChar char="Ø"/>
            </a:pPr>
            <a:r>
              <a:rPr lang="en-US" dirty="0" err="1" smtClean="0"/>
              <a:t>Haptic</a:t>
            </a:r>
            <a:r>
              <a:rPr lang="en-US" dirty="0" smtClean="0"/>
              <a:t> technology will make the future world the </a:t>
            </a:r>
            <a:r>
              <a:rPr lang="en-US" dirty="0" err="1" smtClean="0"/>
              <a:t>sensable</a:t>
            </a:r>
            <a:r>
              <a:rPr lang="en-US" dirty="0" smtClean="0"/>
              <a:t> one.</a:t>
            </a:r>
          </a:p>
          <a:p>
            <a:pPr>
              <a:lnSpc>
                <a:spcPct val="150000"/>
              </a:lnSpc>
              <a:buClrTx/>
              <a:buFont typeface="Wingdings" pitchFamily="2" charset="2"/>
              <a:buChar char="Ø"/>
            </a:pPr>
            <a:r>
              <a:rPr lang="en-US" dirty="0" smtClean="0"/>
              <a:t>Future generations of mobile devices and game console accessories will implement more </a:t>
            </a:r>
            <a:r>
              <a:rPr lang="en-US" dirty="0" err="1" smtClean="0"/>
              <a:t>haptic</a:t>
            </a:r>
            <a:r>
              <a:rPr lang="en-US" dirty="0" smtClean="0"/>
              <a:t> feedback</a:t>
            </a:r>
          </a:p>
          <a:p>
            <a:pPr>
              <a:lnSpc>
                <a:spcPct val="150000"/>
              </a:lnSpc>
              <a:buClrTx/>
              <a:buFont typeface="Wingdings" pitchFamily="2" charset="2"/>
              <a:buChar char="Ø"/>
            </a:pPr>
            <a:r>
              <a:rPr lang="en-US" dirty="0" smtClean="0"/>
              <a:t>Perhaps also in desktop computers and laptops</a:t>
            </a:r>
          </a:p>
          <a:p>
            <a:pPr>
              <a:buClrTx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953000" y="6381750"/>
            <a:ext cx="457200" cy="476250"/>
          </a:xfrm>
        </p:spPr>
        <p:txBody>
          <a:bodyPr/>
          <a:lstStyle/>
          <a:p>
            <a:fld id="{BE233ECF-90A8-4DEF-B6B9-79433008AC6D}" type="slidenum">
              <a:rPr lang="en-US" b="1" smtClean="0">
                <a:solidFill>
                  <a:schemeClr val="tx2">
                    <a:lumMod val="75000"/>
                  </a:schemeClr>
                </a:solidFill>
              </a:rPr>
              <a:pPr/>
              <a:t>10</a:t>
            </a:fld>
            <a:endParaRPr lang="en-US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66800" y="6305550"/>
            <a:ext cx="7543800" cy="476250"/>
          </a:xfrm>
        </p:spPr>
        <p:txBody>
          <a:bodyPr/>
          <a:lstStyle/>
          <a:p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Government Polytechnic Amravati</a:t>
            </a:r>
            <a:endParaRPr lang="en-US" b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32560" y="2590800"/>
            <a:ext cx="7406640" cy="2590800"/>
          </a:xfrm>
        </p:spPr>
        <p:txBody>
          <a:bodyPr>
            <a:normAutofit/>
          </a:bodyPr>
          <a:lstStyle/>
          <a:p>
            <a:r>
              <a:rPr lang="en-US" sz="8000" b="1" dirty="0" smtClean="0">
                <a:solidFill>
                  <a:schemeClr val="tx2">
                    <a:lumMod val="75000"/>
                  </a:schemeClr>
                </a:solidFill>
                <a:latin typeface="Algerian" pitchFamily="82" charset="0"/>
              </a:rPr>
              <a:t>   THANK YOU</a:t>
            </a:r>
            <a:endParaRPr lang="en-US" sz="8000" b="1" dirty="0">
              <a:solidFill>
                <a:schemeClr val="tx2">
                  <a:lumMod val="75000"/>
                </a:schemeClr>
              </a:solidFill>
              <a:latin typeface="Algerian" pitchFamily="8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33ECF-90A8-4DEF-B6B9-79433008AC6D}" type="slidenum">
              <a:rPr lang="en-US" sz="1400" b="1" smtClean="0">
                <a:solidFill>
                  <a:schemeClr val="tx2">
                    <a:lumMod val="75000"/>
                  </a:schemeClr>
                </a:solidFill>
              </a:rPr>
              <a:pPr/>
              <a:t>11</a:t>
            </a:fld>
            <a:endParaRPr lang="en-US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219200" y="6305550"/>
            <a:ext cx="7391400" cy="476250"/>
          </a:xfrm>
        </p:spPr>
        <p:txBody>
          <a:bodyPr/>
          <a:lstStyle/>
          <a:p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Government Polytechnic Amravati</a:t>
            </a:r>
            <a:endParaRPr lang="en-US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317</TotalTime>
  <Words>342</Words>
  <Application>Microsoft Office PowerPoint</Application>
  <PresentationFormat>On-screen Show (4:3)</PresentationFormat>
  <Paragraphs>92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21" baseType="lpstr">
      <vt:lpstr>Algerian</vt:lpstr>
      <vt:lpstr>Arial</vt:lpstr>
      <vt:lpstr>Arial Rounded MT Bold</vt:lpstr>
      <vt:lpstr>Calibri</vt:lpstr>
      <vt:lpstr>Gill Sans MT</vt:lpstr>
      <vt:lpstr>Times New Roman</vt:lpstr>
      <vt:lpstr>Verdana</vt:lpstr>
      <vt:lpstr>Wingdings</vt:lpstr>
      <vt:lpstr>Wingdings 2</vt:lpstr>
      <vt:lpstr>Solstice</vt:lpstr>
      <vt:lpstr>PowerPoint Presentation</vt:lpstr>
      <vt:lpstr>Containts</vt:lpstr>
      <vt:lpstr>What is Haptics? </vt:lpstr>
      <vt:lpstr>How it works?</vt:lpstr>
      <vt:lpstr>Haptics information</vt:lpstr>
      <vt:lpstr>Haptics devices</vt:lpstr>
      <vt:lpstr>Aplications</vt:lpstr>
      <vt:lpstr>Advantages</vt:lpstr>
      <vt:lpstr>Limitations</vt:lpstr>
      <vt:lpstr>Conclusion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is Haptics?</dc:title>
  <dc:creator>Windows User</dc:creator>
  <cp:lastModifiedBy>Rupam Mankar</cp:lastModifiedBy>
  <cp:revision>35</cp:revision>
  <dcterms:created xsi:type="dcterms:W3CDTF">2019-12-03T08:21:33Z</dcterms:created>
  <dcterms:modified xsi:type="dcterms:W3CDTF">2019-12-25T08:09:20Z</dcterms:modified>
</cp:coreProperties>
</file>