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57" r:id="rId3"/>
    <p:sldId id="274" r:id="rId4"/>
    <p:sldId id="287" r:id="rId5"/>
    <p:sldId id="260" r:id="rId6"/>
    <p:sldId id="261" r:id="rId7"/>
    <p:sldId id="262" r:id="rId8"/>
    <p:sldId id="263" r:id="rId9"/>
    <p:sldId id="288" r:id="rId10"/>
    <p:sldId id="264" r:id="rId11"/>
    <p:sldId id="265" r:id="rId12"/>
    <p:sldId id="266" r:id="rId13"/>
    <p:sldId id="267" r:id="rId14"/>
    <p:sldId id="268" r:id="rId15"/>
    <p:sldId id="269"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432" y="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72"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lstStyle>
            <a:lvl1pPr algn="l">
              <a:defRPr sz="1100"/>
            </a:lvl1pPr>
          </a:lstStyle>
          <a:p>
            <a:endParaRPr lang="en-US" dirty="0"/>
          </a:p>
        </p:txBody>
      </p:sp>
      <p:sp>
        <p:nvSpPr>
          <p:cNvPr id="1048673"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lstStyle>
            <a:lvl1pPr algn="r">
              <a:defRPr sz="1100"/>
            </a:lvl1pPr>
          </a:lstStyle>
          <a:p>
            <a:endParaRPr lang="en-US" dirty="0"/>
          </a:p>
        </p:txBody>
      </p:sp>
      <p:sp>
        <p:nvSpPr>
          <p:cNvPr id="1048674"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75"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76"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lstStyle>
            <a:lvl1pPr algn="l">
              <a:defRPr sz="1100"/>
            </a:lvl1pPr>
          </a:lstStyle>
          <a:p>
            <a:endParaRPr lang="en-US" dirty="0"/>
          </a:p>
        </p:txBody>
      </p:sp>
      <p:sp>
        <p:nvSpPr>
          <p:cNvPr id="1048677"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lstStyle>
            <a:lvl1pPr algn="r">
              <a:defRPr sz="1100"/>
            </a:lvl1pPr>
          </a:lstStyle>
          <a:p>
            <a:fld id="{A9A0EA98-5831-4853-B862-C702E6EB345C}" type="slidenum">
              <a:rPr lang="en-US"/>
              <a:pPr/>
              <a:t>‹#›</a:t>
            </a:fld>
            <a:endParaRPr lang="en-US" dirty="0"/>
          </a:p>
        </p:txBody>
      </p:sp>
    </p:spTree>
    <p:extLst>
      <p:ext uri="{BB962C8B-B14F-4D97-AF65-F5344CB8AC3E}">
        <p14:creationId xmlns:p14="http://schemas.microsoft.com/office/powerpoint/2010/main" val="67215450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F7AFFB9B-9FB8-469E-96F9-4D32314110B6}" type="datetimeFigureOut">
              <a:rPr lang="en-US" smtClean="0"/>
              <a:pPr/>
              <a:t>1/4/2020</a:t>
            </a:fld>
            <a:endParaRPr lang="en-US" dirty="0"/>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dirty="0"/>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FBDC27-E420-4878-9EE6-7B9656D6442A}" type="datetimeFigureOut">
              <a:rPr lang="en-US" dirty="0"/>
              <a:pPr/>
              <a:t>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pPr/>
              <a:t>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5BB1C6-BF8F-4481-8AB2-603A1C8A906A}" type="datetimeFigureOut">
              <a:rPr lang="en-US" smtClean="0"/>
              <a:pPr/>
              <a:t>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5BB1C6-BF8F-4481-8AB2-603A1C8A906A}" type="datetimeFigureOut">
              <a:rPr lang="en-US" smtClean="0"/>
              <a:pPr/>
              <a:t>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7649AC-CB8F-4FF1-9A34-5861C74DD0A7}" type="datetimeFigureOut">
              <a:rPr lang="en-US" smtClean="0"/>
              <a:pPr/>
              <a:t>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pPr/>
              <a:t>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pPr/>
              <a:t>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pPr/>
              <a:t>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BB1C6-BF8F-4481-8AB2-603A1C8A906A}" type="datetimeFigureOut">
              <a:rPr lang="en-US" smtClean="0"/>
              <a:pPr/>
              <a:t>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BB1C6-BF8F-4481-8AB2-603A1C8A906A}" type="datetimeFigureOut">
              <a:rPr lang="en-US" smtClean="0"/>
              <a:pPr/>
              <a:t>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p:cNvPicPr>
            <a:picLocks noChangeAspect="1"/>
          </p:cNvPicPr>
          <p:nvPr/>
        </p:nvPicPr>
        <p:blipFill>
          <a:blip r:embed="rId13"/>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C35BB1C6-BF8F-4481-8AB2-603A1C8A906A}" type="datetimeFigureOut">
              <a:rPr lang="en-US" smtClean="0"/>
              <a:pPr/>
              <a:t>1/4/2020</a:t>
            </a:fld>
            <a:endParaRPr lang="en-US" dirty="0"/>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dirty="0"/>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6D22F896-40B5-4ADD-8801-0D06FADFA09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ctvnews.ca/health/researchers-designing-ingestible-robot-to-battle-health-concerns-1.29924" TargetMode="External"/><Relationship Id="rId2" Type="http://schemas.openxmlformats.org/officeDocument/2006/relationships/hyperlink" Target="https://www.scientificamerican.com/article/ingestible-robots-perform-surgery-from-inside-the-body/" TargetMode="External"/><Relationship Id="rId1" Type="http://schemas.openxmlformats.org/officeDocument/2006/relationships/slideLayout" Target="../slideLayouts/slideLayout2.xml"/><Relationship Id="rId4" Type="http://schemas.openxmlformats.org/officeDocument/2006/relationships/hyperlink" Target="http://www.medicalnewstoday.com/articles/310250.php"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Rectangle 4"/>
          <p:cNvSpPr/>
          <p:nvPr/>
        </p:nvSpPr>
        <p:spPr>
          <a:xfrm>
            <a:off x="2573598" y="2413337"/>
            <a:ext cx="6113781" cy="993140"/>
          </a:xfrm>
          <a:prstGeom prst="rect">
            <a:avLst/>
          </a:prstGeom>
          <a:noFill/>
        </p:spPr>
        <p:txBody>
          <a:bodyPr wrap="none" lIns="91440" tIns="45720" rIns="91440" bIns="45720">
            <a:spAutoFit/>
          </a:bodyPr>
          <a:lstStyle/>
          <a:p>
            <a:pPr algn="ctr"/>
            <a:r>
              <a:rPr lang="en-US" sz="6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INGESTIBLE ROBOT</a:t>
            </a:r>
            <a:r>
              <a:rPr lang="en-US" sz="6000" b="1" i="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endParaRPr lang="en-IN" sz="6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3" name="Picture 0"/>
          <p:cNvPicPr>
            <a:picLocks noChangeAspect="1"/>
          </p:cNvPicPr>
          <p:nvPr/>
        </p:nvPicPr>
        <p:blipFill>
          <a:blip r:embed="rId2"/>
          <a:stretch>
            <a:fillRect/>
          </a:stretch>
        </p:blipFill>
        <p:spPr>
          <a:xfrm>
            <a:off x="1691005" y="3738880"/>
            <a:ext cx="2327910" cy="2185670"/>
          </a:xfrm>
          <a:prstGeom prst="rect">
            <a:avLst/>
          </a:prstGeom>
        </p:spPr>
      </p:pic>
      <p:pic>
        <p:nvPicPr>
          <p:cNvPr id="2" name="Picture 1"/>
          <p:cNvPicPr>
            <a:picLocks noChangeAspect="1"/>
          </p:cNvPicPr>
          <p:nvPr/>
        </p:nvPicPr>
        <p:blipFill>
          <a:blip r:embed="rId3"/>
          <a:stretch>
            <a:fillRect/>
          </a:stretch>
        </p:blipFill>
        <p:spPr>
          <a:xfrm>
            <a:off x="4271645" y="3739515"/>
            <a:ext cx="2273300" cy="218503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ph type="title"/>
          </p:nvPr>
        </p:nvSpPr>
        <p:spPr>
          <a:xfrm>
            <a:off x="685800" y="331450"/>
            <a:ext cx="10396882" cy="1151965"/>
          </a:xfrm>
        </p:spPr>
        <p:txBody>
          <a:bodyPr>
            <a:normAutofit/>
          </a:bodyPr>
          <a:lstStyle/>
          <a:p>
            <a:pPr algn="ctr"/>
            <a:r>
              <a:rPr lang="en-IN" sz="4400" dirty="0">
                <a:latin typeface="Algerian" panose="04020705040A02060702" pitchFamily="82" charset="0"/>
              </a:rPr>
              <a:t>content</a:t>
            </a:r>
          </a:p>
        </p:txBody>
      </p:sp>
      <p:sp>
        <p:nvSpPr>
          <p:cNvPr id="1048595" name="Content Placeholder 2"/>
          <p:cNvSpPr>
            <a:spLocks noGrp="1"/>
          </p:cNvSpPr>
          <p:nvPr>
            <p:ph sz="quarter" idx="13"/>
          </p:nvPr>
        </p:nvSpPr>
        <p:spPr>
          <a:xfrm>
            <a:off x="687705" y="1878669"/>
            <a:ext cx="10394707" cy="3311189"/>
          </a:xfrm>
        </p:spPr>
        <p:txBody>
          <a:bodyPr>
            <a:normAutofit fontScale="75000" lnSpcReduction="20000"/>
          </a:bodyPr>
          <a:lstStyle/>
          <a:p>
            <a:pPr marL="0" indent="0">
              <a:buNone/>
            </a:pPr>
            <a:endParaRPr lang="en-IN" dirty="0">
              <a:latin typeface="Bahnschrift" panose="020B0502040204020203" pitchFamily="34" charset="0"/>
            </a:endParaRPr>
          </a:p>
          <a:p>
            <a:pPr marL="457200" indent="-457200">
              <a:buFont typeface="Wingdings" pitchFamily="2" charset="2"/>
              <a:buChar char="q"/>
            </a:pPr>
            <a:r>
              <a:rPr lang="en-US" sz="3200" dirty="0">
                <a:latin typeface="Bahnschrift" panose="020B0502040204020203" pitchFamily="34" charset="0"/>
                <a:sym typeface="+mn-ea"/>
              </a:rPr>
              <a:t>Introduction</a:t>
            </a:r>
          </a:p>
          <a:p>
            <a:pPr marL="457200" indent="-457200">
              <a:buFont typeface="Wingdings" pitchFamily="2" charset="2"/>
              <a:buChar char="q"/>
            </a:pPr>
            <a:r>
              <a:rPr lang="en-US" sz="3200" dirty="0">
                <a:latin typeface="Bahnschrift" panose="020B0502040204020203" pitchFamily="34" charset="0"/>
                <a:sym typeface="+mn-ea"/>
              </a:rPr>
              <a:t>Need of Ingestible Robot</a:t>
            </a:r>
            <a:endParaRPr lang="en-US" sz="3200" dirty="0">
              <a:latin typeface="Bahnschrift" panose="020B0502040204020203" pitchFamily="34" charset="0"/>
            </a:endParaRPr>
          </a:p>
          <a:p>
            <a:pPr marL="457200" indent="-457200">
              <a:buFont typeface="Wingdings" pitchFamily="2" charset="2"/>
              <a:buChar char="q"/>
            </a:pPr>
            <a:r>
              <a:rPr lang="en-US" sz="3200" dirty="0">
                <a:latin typeface="Bahnschrift" panose="020B0502040204020203" pitchFamily="34" charset="0"/>
                <a:sym typeface="+mn-ea"/>
              </a:rPr>
              <a:t>Construction</a:t>
            </a:r>
            <a:endParaRPr lang="en-US" sz="3200" dirty="0">
              <a:latin typeface="Bahnschrift" panose="020B0502040204020203" pitchFamily="34" charset="0"/>
            </a:endParaRPr>
          </a:p>
          <a:p>
            <a:pPr marL="457200" indent="-457200">
              <a:buFont typeface="Wingdings" pitchFamily="2" charset="2"/>
              <a:buChar char="q"/>
            </a:pPr>
            <a:r>
              <a:rPr lang="en-US" sz="3200" dirty="0">
                <a:latin typeface="Bahnschrift" panose="020B0502040204020203" pitchFamily="34" charset="0"/>
                <a:sym typeface="+mn-ea"/>
              </a:rPr>
              <a:t>Working </a:t>
            </a:r>
          </a:p>
          <a:p>
            <a:pPr marL="457200" indent="-457200">
              <a:buFont typeface="Wingdings" pitchFamily="2" charset="2"/>
              <a:buChar char="q"/>
            </a:pPr>
            <a:r>
              <a:rPr lang="en-US" sz="3200" dirty="0">
                <a:latin typeface="Bahnschrift" panose="020B0502040204020203" pitchFamily="34" charset="0"/>
                <a:sym typeface="+mn-ea"/>
              </a:rPr>
              <a:t>Mission of Origami Robot</a:t>
            </a:r>
            <a:endParaRPr lang="en-US" sz="3200" dirty="0">
              <a:latin typeface="Bahnschrift" panose="020B0502040204020203" pitchFamily="34" charset="0"/>
            </a:endParaRPr>
          </a:p>
          <a:p>
            <a:pPr marL="457200" indent="-457200">
              <a:buFont typeface="Wingdings" pitchFamily="2" charset="2"/>
              <a:buChar char="q"/>
            </a:pPr>
            <a:r>
              <a:rPr lang="en-US" sz="3200" dirty="0">
                <a:latin typeface="Bahnschrift" panose="020B0502040204020203" pitchFamily="34" charset="0"/>
                <a:sym typeface="+mn-ea"/>
              </a:rPr>
              <a:t>Advantages and disadvantages</a:t>
            </a:r>
            <a:endParaRPr lang="en-US" sz="3200" dirty="0">
              <a:latin typeface="Bahnschrift" panose="020B0502040204020203" pitchFamily="34" charset="0"/>
            </a:endParaRPr>
          </a:p>
          <a:p>
            <a:pPr marL="457200" indent="-457200">
              <a:buFont typeface="Wingdings" pitchFamily="2" charset="2"/>
              <a:buChar char="q"/>
            </a:pPr>
            <a:r>
              <a:rPr lang="en-US" sz="3200" dirty="0">
                <a:latin typeface="Bahnschrift" panose="020B0502040204020203" pitchFamily="34" charset="0"/>
                <a:sym typeface="+mn-ea"/>
              </a:rPr>
              <a:t>Conclusion</a:t>
            </a:r>
            <a:endParaRPr lang="en-US" sz="3200" dirty="0">
              <a:latin typeface="Bahnschrift" panose="020B0502040204020203" pitchFamily="34" charset="0"/>
            </a:endParaRPr>
          </a:p>
          <a:p>
            <a:pPr marL="457200" indent="-457200">
              <a:buFont typeface="Wingdings" pitchFamily="2" charset="2"/>
              <a:buChar char="q"/>
            </a:pPr>
            <a:r>
              <a:rPr lang="en-US" sz="3200" dirty="0">
                <a:latin typeface="Bahnschrift" panose="020B0502040204020203" pitchFamily="34" charset="0"/>
                <a:sym typeface="+mn-ea"/>
              </a:rPr>
              <a:t>References</a:t>
            </a:r>
            <a:endParaRPr lang="en-IN" dirty="0">
              <a:latin typeface="Bahnschrift" panose="020B0502040204020203" pitchFamily="34" charset="0"/>
            </a:endParaRPr>
          </a:p>
          <a:p>
            <a:pPr marL="457200" indent="-457200">
              <a:buFont typeface="Wingdings" pitchFamily="2" charset="2"/>
              <a:buChar char="q"/>
            </a:pPr>
            <a:endParaRPr lang="en-IN" dirty="0">
              <a:latin typeface="Bahnschrift" panose="020B0502040204020203" pitchFamily="34" charset="0"/>
            </a:endParaRPr>
          </a:p>
        </p:txBody>
      </p:sp>
      <p:pic>
        <p:nvPicPr>
          <p:cNvPr id="1026" name="Picture 2"/>
          <p:cNvPicPr>
            <a:picLocks noChangeAspect="1" noChangeArrowheads="1"/>
          </p:cNvPicPr>
          <p:nvPr/>
        </p:nvPicPr>
        <p:blipFill>
          <a:blip r:embed="rId2"/>
          <a:srcRect/>
          <a:stretch>
            <a:fillRect/>
          </a:stretch>
        </p:blipFill>
        <p:spPr bwMode="auto">
          <a:xfrm>
            <a:off x="6633883" y="1721224"/>
            <a:ext cx="3987894" cy="4011706"/>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Title 1"/>
          <p:cNvSpPr>
            <a:spLocks noGrp="1"/>
          </p:cNvSpPr>
          <p:nvPr>
            <p:ph type="title"/>
          </p:nvPr>
        </p:nvSpPr>
        <p:spPr>
          <a:xfrm>
            <a:off x="897559" y="205509"/>
            <a:ext cx="10396882" cy="1151965"/>
          </a:xfrm>
        </p:spPr>
        <p:txBody>
          <a:bodyPr>
            <a:normAutofit/>
          </a:bodyPr>
          <a:lstStyle/>
          <a:p>
            <a:pPr algn="ctr"/>
            <a:r>
              <a:rPr lang="en-IN" sz="4400" dirty="0">
                <a:latin typeface="Algerian" panose="04020705040A02060702" pitchFamily="82" charset="0"/>
              </a:rPr>
              <a:t>introduction</a:t>
            </a:r>
          </a:p>
        </p:txBody>
      </p:sp>
      <p:sp>
        <p:nvSpPr>
          <p:cNvPr id="1048599" name="Content Placeholder 2"/>
          <p:cNvSpPr>
            <a:spLocks noGrp="1"/>
          </p:cNvSpPr>
          <p:nvPr>
            <p:ph sz="quarter" idx="13"/>
          </p:nvPr>
        </p:nvSpPr>
        <p:spPr>
          <a:xfrm>
            <a:off x="492125" y="1644015"/>
            <a:ext cx="10709275" cy="4712970"/>
          </a:xfrm>
        </p:spPr>
        <p:txBody>
          <a:bodyPr>
            <a:normAutofit fontScale="85000" lnSpcReduction="10000"/>
          </a:bodyPr>
          <a:lstStyle/>
          <a:p>
            <a:pPr marL="0" indent="0">
              <a:buFont typeface="Wingdings" panose="05000000000000000000" charset="0"/>
              <a:buNone/>
            </a:pPr>
            <a:r>
              <a:rPr lang="en-US" sz="4400" b="1" dirty="0" smtClean="0">
                <a:latin typeface="Times New Roman" panose="02020603050405020304" pitchFamily="18" charset="0"/>
                <a:cs typeface="Times New Roman" panose="02020603050405020304" pitchFamily="18" charset="0"/>
                <a:sym typeface="+mn-ea"/>
              </a:rPr>
              <a:t>What is Ingestible Robot    ? </a:t>
            </a:r>
            <a:endParaRPr lang="en-US" sz="2000" b="1" dirty="0" smtClean="0">
              <a:latin typeface="Times New Roman" panose="02020603050405020304" pitchFamily="18" charset="0"/>
              <a:cs typeface="Times New Roman" panose="02020603050405020304" pitchFamily="18" charset="0"/>
              <a:sym typeface="+mn-ea"/>
            </a:endParaRPr>
          </a:p>
          <a:p>
            <a:pPr marL="0" indent="0">
              <a:buFont typeface="Wingdings" panose="05000000000000000000" charset="0"/>
              <a:buNone/>
            </a:pPr>
            <a:endParaRPr lang="en-US" sz="2000" dirty="0">
              <a:latin typeface="Bahnschrift" panose="020B0502040204020203" pitchFamily="34" charset="0"/>
              <a:sym typeface="+mn-ea"/>
            </a:endParaRPr>
          </a:p>
          <a:p>
            <a:pPr algn="just">
              <a:buFont typeface="Wingdings" pitchFamily="2" charset="2"/>
              <a:buChar char="Ø"/>
            </a:pPr>
            <a:r>
              <a:rPr lang="en-US" dirty="0" smtClean="0">
                <a:latin typeface="Bahnschrift" panose="020B0502040204020203" pitchFamily="34" charset="0"/>
                <a:sym typeface="+mn-ea"/>
              </a:rPr>
              <a:t>A </a:t>
            </a:r>
            <a:r>
              <a:rPr lang="en-US" dirty="0">
                <a:latin typeface="Bahnschrift" panose="020B0502040204020203" pitchFamily="34" charset="0"/>
                <a:sym typeface="+mn-ea"/>
              </a:rPr>
              <a:t>foldable origami robot which can be ingested and controlled with external magnetic fields to operate inside our body.</a:t>
            </a:r>
          </a:p>
          <a:p>
            <a:pPr marL="0" indent="0" algn="just">
              <a:buNone/>
            </a:pPr>
            <a:endParaRPr lang="en-US" dirty="0">
              <a:latin typeface="Bahnschrift" panose="020B0502040204020203" pitchFamily="34" charset="0"/>
              <a:sym typeface="+mn-ea"/>
            </a:endParaRPr>
          </a:p>
          <a:p>
            <a:pPr algn="just">
              <a:buFont typeface="Wingdings" pitchFamily="2" charset="2"/>
              <a:buChar char="Ø"/>
            </a:pPr>
            <a:r>
              <a:rPr lang="en-US" dirty="0">
                <a:latin typeface="Bahnschrift" panose="020B0502040204020203" pitchFamily="34" charset="0"/>
                <a:sym typeface="+mn-ea"/>
              </a:rPr>
              <a:t>Origami-based robots can be ingested into the stomach, locomotive to a desired location, patch a wound, remove a foreign body, deliver drugs, and biodegrade.</a:t>
            </a:r>
          </a:p>
          <a:p>
            <a:pPr marL="0" indent="0" algn="just">
              <a:buFont typeface="Wingdings" pitchFamily="2" charset="2"/>
              <a:buChar char="Ø"/>
            </a:pPr>
            <a:endParaRPr lang="en-US" dirty="0">
              <a:latin typeface="Bahnschrift" panose="020B0502040204020203" pitchFamily="34" charset="0"/>
              <a:sym typeface="+mn-ea"/>
            </a:endParaRPr>
          </a:p>
          <a:p>
            <a:pPr algn="just">
              <a:buFont typeface="Wingdings" pitchFamily="2" charset="2"/>
              <a:buChar char="Ø"/>
            </a:pPr>
            <a:r>
              <a:rPr lang="en-US" dirty="0">
                <a:latin typeface="Bahnschrift" panose="020B0502040204020203" pitchFamily="34" charset="0"/>
                <a:sym typeface="+mn-ea"/>
              </a:rPr>
              <a:t>Provides versatile capabilities for gastrointestinal interventions, especially when used in conjunction with imaging </a:t>
            </a:r>
            <a:r>
              <a:rPr lang="en-US" dirty="0" smtClean="0">
                <a:latin typeface="Bahnschrift" panose="020B0502040204020203" pitchFamily="34" charset="0"/>
                <a:sym typeface="+mn-ea"/>
              </a:rPr>
              <a:t>technologies.</a:t>
            </a:r>
            <a:endParaRPr lang="en-US" dirty="0">
              <a:latin typeface="Bahnschrift" panose="020B0502040204020203" pitchFamily="34" charset="0"/>
              <a:sym typeface="+mn-ea"/>
            </a:endParaRPr>
          </a:p>
          <a:p>
            <a:pPr>
              <a:buFont typeface="Wingdings" pitchFamily="2" charset="2"/>
              <a:buChar char="Ø"/>
            </a:pP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5630" y="1480820"/>
            <a:ext cx="8271510" cy="5114290"/>
          </a:xfrm>
        </p:spPr>
        <p:txBody>
          <a:bodyPr/>
          <a:lstStyle/>
          <a:p>
            <a:pPr algn="just">
              <a:buFont typeface="Wingdings" pitchFamily="2" charset="2"/>
              <a:buChar char="Ø"/>
            </a:pPr>
            <a:r>
              <a:rPr lang="en-US" sz="2400" dirty="0">
                <a:latin typeface="Bahnschrift" panose="020B0502040204020203" pitchFamily="34" charset="0"/>
                <a:sym typeface="+mn-ea"/>
              </a:rPr>
              <a:t>Every year, 3,500 swallowed button batteries are reported in the U.S. alone. </a:t>
            </a:r>
          </a:p>
          <a:p>
            <a:pPr algn="just">
              <a:buNone/>
            </a:pPr>
            <a:endParaRPr lang="en-US" sz="2400" dirty="0">
              <a:latin typeface="Bahnschrift" panose="020B0502040204020203" pitchFamily="34" charset="0"/>
              <a:sym typeface="+mn-ea"/>
            </a:endParaRPr>
          </a:p>
          <a:p>
            <a:pPr algn="just">
              <a:buFont typeface="Wingdings" pitchFamily="2" charset="2"/>
              <a:buChar char="Ø"/>
            </a:pPr>
            <a:r>
              <a:rPr lang="en-US" sz="2400" dirty="0">
                <a:latin typeface="Bahnschrift" panose="020B0502040204020203" pitchFamily="34" charset="0"/>
                <a:sym typeface="+mn-ea"/>
              </a:rPr>
              <a:t>Frequently, the batteries are digested normally, but if they come into prolonged contact with the tissue of the esophagus or stomach, they can cause an electric current that produces hydroxide, which burns the tissue. </a:t>
            </a:r>
          </a:p>
          <a:p>
            <a:pPr marL="0" indent="0" algn="just">
              <a:buFont typeface="Wingdings" pitchFamily="2" charset="2"/>
              <a:buChar char="Ø"/>
            </a:pPr>
            <a:endParaRPr lang="en-US" sz="2400" dirty="0">
              <a:latin typeface="Bahnschrift" panose="020B0502040204020203" pitchFamily="34" charset="0"/>
              <a:sym typeface="+mn-ea"/>
            </a:endParaRPr>
          </a:p>
          <a:p>
            <a:pPr algn="just">
              <a:buFont typeface="Wingdings" pitchFamily="2" charset="2"/>
              <a:buChar char="Ø"/>
            </a:pPr>
            <a:r>
              <a:rPr lang="en-US" sz="2400" dirty="0">
                <a:latin typeface="Bahnschrift" panose="020B0502040204020203" pitchFamily="34" charset="0"/>
                <a:sym typeface="+mn-ea"/>
              </a:rPr>
              <a:t>Most of the parents have faced horrors of children swallowing buttons or other harmful items which are sometimes nearly impossible to extract unless operated and cut open.</a:t>
            </a:r>
          </a:p>
          <a:p>
            <a:pPr algn="just">
              <a:buFont typeface="Wingdings" panose="05000000000000000000" charset="0"/>
              <a:buChar char="v"/>
            </a:pPr>
            <a:endParaRPr lang="en-US" sz="2000" dirty="0">
              <a:latin typeface="Bahnschrift" panose="020B0502040204020203" pitchFamily="34" charset="0"/>
            </a:endParaRPr>
          </a:p>
          <a:p>
            <a:endParaRPr lang="en-IN" dirty="0"/>
          </a:p>
          <a:p>
            <a:endParaRPr lang="en-US" dirty="0"/>
          </a:p>
        </p:txBody>
      </p:sp>
      <p:sp>
        <p:nvSpPr>
          <p:cNvPr id="1048598" name="Title 1"/>
          <p:cNvSpPr>
            <a:spLocks noGrp="1"/>
          </p:cNvSpPr>
          <p:nvPr/>
        </p:nvSpPr>
        <p:spPr>
          <a:xfrm>
            <a:off x="897559" y="205509"/>
            <a:ext cx="10396882" cy="1151965"/>
          </a:xfrm>
          <a:prstGeom prst="rect">
            <a:avLst/>
          </a:prstGeom>
          <a:noFill/>
          <a:ln w="9525">
            <a:noFill/>
          </a:ln>
        </p:spPr>
        <p:txBody>
          <a:bodyPr anchor="ctr">
            <a:normAutofit/>
          </a:bodyPr>
          <a:lst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a:lstStyle>
          <a:p>
            <a:pPr algn="ctr"/>
            <a:r>
              <a:rPr lang="en-US" altLang="en-IN" sz="4400" dirty="0">
                <a:latin typeface="Algerian" panose="04020705040A02060702" pitchFamily="82" charset="0"/>
              </a:rPr>
              <a:t>Need of Ingestible robot</a:t>
            </a:r>
          </a:p>
        </p:txBody>
      </p:sp>
      <p:pic>
        <p:nvPicPr>
          <p:cNvPr id="1026" name="Picture 2" descr="Related imag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9306560" y="3608705"/>
            <a:ext cx="2536190" cy="2443480"/>
          </a:xfrm>
          <a:prstGeom prst="rect">
            <a:avLst/>
          </a:prstGeom>
          <a:ln w="88900" cap="sq" cmpd="thickThin">
            <a:solidFill>
              <a:srgbClr val="000000"/>
            </a:solidFill>
            <a:prstDash val="solid"/>
            <a:miter lim="800000"/>
            <a:headEnd/>
            <a:tailEnd/>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Title 1"/>
          <p:cNvSpPr>
            <a:spLocks noGrp="1"/>
          </p:cNvSpPr>
          <p:nvPr>
            <p:ph type="title"/>
          </p:nvPr>
        </p:nvSpPr>
        <p:spPr>
          <a:xfrm>
            <a:off x="3308517" y="489667"/>
            <a:ext cx="5574965" cy="1214553"/>
          </a:xfrm>
        </p:spPr>
        <p:txBody>
          <a:bodyPr>
            <a:normAutofit fontScale="90000"/>
          </a:bodyPr>
          <a:lstStyle/>
          <a:p>
            <a:pPr algn="ctr"/>
            <a:r>
              <a:rPr lang="en-US" sz="4900" dirty="0">
                <a:latin typeface="Algerian" panose="04020705040A02060702" pitchFamily="82" charset="0"/>
              </a:rPr>
              <a:t>Construction</a:t>
            </a:r>
            <a:r>
              <a:rPr lang="en-IN" sz="4400" dirty="0">
                <a:latin typeface="Algerian" panose="04020705040A02060702" pitchFamily="82" charset="0"/>
              </a:rPr>
              <a:t/>
            </a:r>
            <a:br>
              <a:rPr lang="en-IN" sz="4400" dirty="0">
                <a:latin typeface="Algerian" panose="04020705040A02060702" pitchFamily="82" charset="0"/>
              </a:rPr>
            </a:br>
            <a:endParaRPr lang="en-IN" sz="4400" dirty="0">
              <a:latin typeface="Algerian" panose="04020705040A02060702" pitchFamily="82" charset="0"/>
            </a:endParaRPr>
          </a:p>
        </p:txBody>
      </p:sp>
      <p:pic>
        <p:nvPicPr>
          <p:cNvPr id="2097153" name="Content Placeholder 5"/>
          <p:cNvPicPr>
            <a:picLocks noGrp="1" noChangeAspect="1"/>
          </p:cNvPicPr>
          <p:nvPr>
            <p:ph idx="1"/>
          </p:nvPr>
        </p:nvPicPr>
        <p:blipFill>
          <a:blip r:embed="rId2"/>
          <a:stretch>
            <a:fillRect/>
          </a:stretch>
        </p:blipFill>
        <p:spPr>
          <a:xfrm>
            <a:off x="6756572" y="1713576"/>
            <a:ext cx="5130627" cy="3808730"/>
          </a:xfrm>
          <a:prstGeom prst="rect">
            <a:avLst/>
          </a:prstGeom>
          <a:ln w="88900" cap="sq" cmpd="thickThin">
            <a:solidFill>
              <a:srgbClr val="000000"/>
            </a:solidFill>
            <a:prstDash val="solid"/>
            <a:miter lim="800000"/>
            <a:headEnd/>
            <a:tailEnd/>
          </a:ln>
          <a:effectLst>
            <a:innerShdw blurRad="76200">
              <a:srgbClr val="000000"/>
            </a:innerShdw>
          </a:effectLst>
        </p:spPr>
      </p:pic>
      <p:sp>
        <p:nvSpPr>
          <p:cNvPr id="1048607" name="Text Placeholder 3"/>
          <p:cNvSpPr>
            <a:spLocks noGrp="1"/>
          </p:cNvSpPr>
          <p:nvPr>
            <p:ph type="body" sz="half" idx="2"/>
          </p:nvPr>
        </p:nvSpPr>
        <p:spPr>
          <a:xfrm>
            <a:off x="785495" y="1496695"/>
            <a:ext cx="5729605" cy="5088890"/>
          </a:xfrm>
        </p:spPr>
        <p:txBody>
          <a:bodyPr>
            <a:noAutofit/>
          </a:bodyPr>
          <a:lstStyle/>
          <a:p>
            <a:pPr marL="285750" indent="-285750" algn="just">
              <a:buFont typeface="Wingdings" pitchFamily="2" charset="2"/>
              <a:buChar char="Ø"/>
            </a:pPr>
            <a:r>
              <a:rPr lang="en-US" sz="2400" dirty="0">
                <a:latin typeface="Bahnschrift" panose="020B0502040204020203" pitchFamily="34" charset="0"/>
              </a:rPr>
              <a:t>It consists of layers of structural materials with different heating properties which determine how the robot shall behave in a given condition. </a:t>
            </a:r>
            <a:endParaRPr lang="en-US" sz="2400" dirty="0" smtClean="0">
              <a:latin typeface="Bahnschrift" panose="020B0502040204020203" pitchFamily="34" charset="0"/>
            </a:endParaRPr>
          </a:p>
          <a:p>
            <a:pPr marL="285750" indent="-285750" algn="just">
              <a:buFont typeface="Wingdings" pitchFamily="2" charset="2"/>
              <a:buChar char="Ø"/>
            </a:pPr>
            <a:endParaRPr lang="en-US" sz="2400" dirty="0">
              <a:latin typeface="Bahnschrift" panose="020B0502040204020203" pitchFamily="34" charset="0"/>
            </a:endParaRPr>
          </a:p>
          <a:p>
            <a:pPr marL="285750" indent="-285750" algn="just">
              <a:buFont typeface="Wingdings" pitchFamily="2" charset="2"/>
              <a:buChar char="Ø"/>
            </a:pPr>
            <a:r>
              <a:rPr lang="en-US" sz="2400" dirty="0">
                <a:latin typeface="Bahnschrift" panose="020B0502040204020203" pitchFamily="34" charset="0"/>
              </a:rPr>
              <a:t>It also partially relies on thrust motion of stomach for proper movement. </a:t>
            </a:r>
          </a:p>
          <a:p>
            <a:pPr algn="just">
              <a:buFont typeface="Wingdings" pitchFamily="2" charset="2"/>
              <a:buChar char="Ø"/>
            </a:pPr>
            <a:endParaRPr lang="en-US" sz="2400" dirty="0">
              <a:latin typeface="Bahnschrift" panose="020B0502040204020203" pitchFamily="34" charset="0"/>
            </a:endParaRPr>
          </a:p>
          <a:p>
            <a:pPr marL="285750" indent="-285750" algn="just">
              <a:buFont typeface="Wingdings" pitchFamily="2" charset="2"/>
              <a:buChar char="Ø"/>
            </a:pPr>
            <a:r>
              <a:rPr lang="en-US" sz="2400" dirty="0">
                <a:latin typeface="Bahnschrift" panose="020B0502040204020203" pitchFamily="34" charset="0"/>
              </a:rPr>
              <a:t>The robot’s flexible frame is biodegradable.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4" name="Content Placeholder 4"/>
          <p:cNvPicPr>
            <a:picLocks noGrp="1" noChangeAspect="1"/>
          </p:cNvPicPr>
          <p:nvPr>
            <p:ph idx="1"/>
          </p:nvPr>
        </p:nvPicPr>
        <p:blipFill>
          <a:blip r:embed="rId2"/>
          <a:stretch>
            <a:fillRect/>
          </a:stretch>
        </p:blipFill>
        <p:spPr>
          <a:xfrm>
            <a:off x="7840980" y="1978660"/>
            <a:ext cx="3702685" cy="3147695"/>
          </a:xfrm>
          <a:prstGeom prst="rect">
            <a:avLst/>
          </a:prstGeom>
          <a:ln w="88900" cap="sq" cmpd="thickThin">
            <a:solidFill>
              <a:srgbClr val="000000"/>
            </a:solidFill>
            <a:prstDash val="solid"/>
            <a:miter lim="800000"/>
            <a:headEnd/>
            <a:tailEnd/>
          </a:ln>
          <a:effectLst>
            <a:innerShdw blurRad="76200">
              <a:srgbClr val="000000"/>
            </a:innerShdw>
          </a:effectLst>
        </p:spPr>
      </p:pic>
      <p:sp>
        <p:nvSpPr>
          <p:cNvPr id="1048608" name="Text Placeholder 3"/>
          <p:cNvSpPr>
            <a:spLocks noGrp="1"/>
          </p:cNvSpPr>
          <p:nvPr>
            <p:ph type="body" sz="half" idx="2"/>
          </p:nvPr>
        </p:nvSpPr>
        <p:spPr>
          <a:xfrm>
            <a:off x="875030" y="1594485"/>
            <a:ext cx="6330315" cy="4775200"/>
          </a:xfrm>
        </p:spPr>
        <p:txBody>
          <a:bodyPr/>
          <a:lstStyle/>
          <a:p>
            <a:pPr marL="285750" indent="-285750" algn="just">
              <a:buFont typeface="Wingdings" pitchFamily="2" charset="2"/>
              <a:buChar char="Ø"/>
            </a:pPr>
            <a:r>
              <a:rPr lang="en-US" sz="2400" dirty="0">
                <a:latin typeface="Bahnschrift" panose="020B0502040204020203" pitchFamily="34" charset="0"/>
              </a:rPr>
              <a:t>Allowing the robot to slip and crawl through the stomach on the way to the object it is trying to retrieve or the wound where it must deliver drugs because the stomach is filled with fluids, the robot doesn’t rely entirely on stick-slip motion.</a:t>
            </a:r>
          </a:p>
          <a:p>
            <a:pPr marL="285750" indent="-285750" algn="just">
              <a:buFont typeface="Wingdings" pitchFamily="2" charset="2"/>
              <a:buChar char="Ø"/>
            </a:pPr>
            <a:endParaRPr lang="en-US" sz="2400" dirty="0">
              <a:latin typeface="Bahnschrift" panose="020B0502040204020203" pitchFamily="34" charset="0"/>
            </a:endParaRPr>
          </a:p>
          <a:p>
            <a:pPr marL="285750" indent="-285750" algn="just">
              <a:buFont typeface="Wingdings" pitchFamily="2" charset="2"/>
              <a:buChar char="Ø"/>
            </a:pPr>
            <a:r>
              <a:rPr lang="en-US" sz="2400" dirty="0">
                <a:latin typeface="Bahnschrift" panose="020B0502040204020203" pitchFamily="34" charset="0"/>
              </a:rPr>
              <a:t>Magnetic forces control its movement. Researchers use remote-control joysticks to change the magnetic field</a:t>
            </a:r>
          </a:p>
          <a:p>
            <a:pPr marL="285750" indent="-285750">
              <a:buFont typeface="Wingdings" pitchFamily="2" charset="2"/>
              <a:buChar char="Ø"/>
            </a:pPr>
            <a:endParaRPr lang="en-IN" dirty="0"/>
          </a:p>
          <a:p>
            <a:pPr>
              <a:buFont typeface="Wingdings" pitchFamily="2" charset="2"/>
              <a:buChar char="Ø"/>
            </a:pP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Title 1"/>
          <p:cNvSpPr>
            <a:spLocks noGrp="1"/>
          </p:cNvSpPr>
          <p:nvPr>
            <p:ph type="title"/>
          </p:nvPr>
        </p:nvSpPr>
        <p:spPr>
          <a:xfrm>
            <a:off x="4459450" y="230909"/>
            <a:ext cx="3273099" cy="655783"/>
          </a:xfrm>
        </p:spPr>
        <p:txBody>
          <a:bodyPr>
            <a:noAutofit/>
          </a:bodyPr>
          <a:lstStyle/>
          <a:p>
            <a:pPr algn="ctr"/>
            <a:r>
              <a:rPr lang="en-IN" sz="4400" dirty="0">
                <a:latin typeface="Algerian" panose="04020705040A02060702" pitchFamily="82" charset="0"/>
              </a:rPr>
              <a:t>working</a:t>
            </a:r>
          </a:p>
        </p:txBody>
      </p:sp>
      <p:sp>
        <p:nvSpPr>
          <p:cNvPr id="1048610" name="Text Placeholder 3"/>
          <p:cNvSpPr>
            <a:spLocks noGrp="1"/>
          </p:cNvSpPr>
          <p:nvPr>
            <p:ph type="body" sz="half" idx="2"/>
          </p:nvPr>
        </p:nvSpPr>
        <p:spPr>
          <a:xfrm>
            <a:off x="998855" y="1277620"/>
            <a:ext cx="5675630" cy="5093970"/>
          </a:xfrm>
        </p:spPr>
        <p:txBody>
          <a:bodyPr/>
          <a:lstStyle/>
          <a:p>
            <a:pPr>
              <a:buFont typeface="Wingdings" panose="05000000000000000000" pitchFamily="2" charset="2"/>
            </a:pPr>
            <a:r>
              <a:rPr lang="en-US" dirty="0"/>
              <a:t> </a:t>
            </a:r>
          </a:p>
          <a:p>
            <a:pPr marL="285750" indent="-285750" algn="just">
              <a:buFont typeface="Wingdings" pitchFamily="2" charset="2"/>
              <a:buChar char="Ø"/>
            </a:pPr>
            <a:r>
              <a:rPr lang="en-US" sz="2400" dirty="0">
                <a:latin typeface="Bahnschrift" panose="020B0502040204020203" pitchFamily="34" charset="0"/>
              </a:rPr>
              <a:t>The center of one </a:t>
            </a:r>
            <a:r>
              <a:rPr lang="en-US" sz="2400" dirty="0" smtClean="0">
                <a:latin typeface="Bahnschrift" panose="020B0502040204020203" pitchFamily="34" charset="0"/>
              </a:rPr>
              <a:t>folds </a:t>
            </a:r>
            <a:r>
              <a:rPr lang="en-US" sz="2400" dirty="0">
                <a:latin typeface="Bahnschrift" panose="020B0502040204020203" pitchFamily="34" charset="0"/>
              </a:rPr>
              <a:t>is a permanent magnet that responds to changing magnetic fields outside the body, which control the robot’s motion.</a:t>
            </a:r>
            <a:endParaRPr lang="en-US" sz="2400" dirty="0"/>
          </a:p>
          <a:p>
            <a:pPr algn="just">
              <a:buFont typeface="Wingdings" pitchFamily="2" charset="2"/>
              <a:buChar char="Ø"/>
            </a:pPr>
            <a:endParaRPr lang="en-US" sz="2400" dirty="0"/>
          </a:p>
          <a:p>
            <a:pPr marL="285750" indent="-285750" algn="just">
              <a:buFont typeface="Wingdings" pitchFamily="2" charset="2"/>
              <a:buChar char="Ø"/>
            </a:pPr>
            <a:r>
              <a:rPr lang="en-US" sz="2400" dirty="0"/>
              <a:t> </a:t>
            </a:r>
            <a:r>
              <a:rPr lang="en-US" sz="2400" dirty="0">
                <a:latin typeface="Bahnschrift" panose="020B0502040204020203" pitchFamily="34" charset="0"/>
              </a:rPr>
              <a:t>The forces applied to the robot are principally rotational. </a:t>
            </a:r>
          </a:p>
          <a:p>
            <a:pPr algn="just">
              <a:buFont typeface="Wingdings" pitchFamily="2" charset="2"/>
              <a:buChar char="Ø"/>
            </a:pPr>
            <a:endParaRPr lang="en-US" sz="2400" dirty="0">
              <a:latin typeface="Bahnschrift" panose="020B0502040204020203" pitchFamily="34" charset="0"/>
            </a:endParaRPr>
          </a:p>
          <a:p>
            <a:pPr marL="285750" indent="-285750" algn="just">
              <a:buFont typeface="Wingdings" pitchFamily="2" charset="2"/>
              <a:buChar char="Ø"/>
            </a:pPr>
            <a:endParaRPr lang="en-US" sz="2400" dirty="0">
              <a:latin typeface="Bahnschrift" panose="020B0502040204020203" pitchFamily="34" charset="0"/>
            </a:endParaRPr>
          </a:p>
        </p:txBody>
      </p:sp>
      <p:pic>
        <p:nvPicPr>
          <p:cNvPr id="2097155" name="Content Placeholder 7"/>
          <p:cNvPicPr>
            <a:picLocks noGrp="1" noChangeAspect="1"/>
          </p:cNvPicPr>
          <p:nvPr>
            <p:ph idx="1"/>
          </p:nvPr>
        </p:nvPicPr>
        <p:blipFill>
          <a:blip r:embed="rId2"/>
          <a:stretch>
            <a:fillRect/>
          </a:stretch>
        </p:blipFill>
        <p:spPr>
          <a:xfrm>
            <a:off x="7001163" y="1644072"/>
            <a:ext cx="4600633" cy="4008582"/>
          </a:xfrm>
          <a:prstGeom prst="rect">
            <a:avLst/>
          </a:prstGeom>
          <a:ln w="88900" cap="sq" cmpd="thickThin">
            <a:solidFill>
              <a:srgbClr val="000000"/>
            </a:solidFill>
            <a:prstDash val="solid"/>
            <a:miter lim="800000"/>
            <a:headEnd/>
            <a:tailEnd/>
          </a:ln>
          <a:effectLst>
            <a:innerShdw blurRad="76200">
              <a:srgbClr val="000000"/>
            </a:inn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6" name="Content Placeholder 5"/>
          <p:cNvPicPr>
            <a:picLocks noGrp="1" noChangeAspect="1"/>
          </p:cNvPicPr>
          <p:nvPr>
            <p:ph idx="1"/>
          </p:nvPr>
        </p:nvPicPr>
        <p:blipFill>
          <a:blip r:embed="rId2"/>
          <a:stretch>
            <a:fillRect/>
          </a:stretch>
        </p:blipFill>
        <p:spPr>
          <a:xfrm>
            <a:off x="7342505" y="1788160"/>
            <a:ext cx="4264025" cy="3726815"/>
          </a:xfrm>
          <a:prstGeom prst="rect">
            <a:avLst/>
          </a:prstGeom>
        </p:spPr>
      </p:pic>
      <p:sp>
        <p:nvSpPr>
          <p:cNvPr id="1048611" name="Text Placeholder 3"/>
          <p:cNvSpPr>
            <a:spLocks noGrp="1"/>
          </p:cNvSpPr>
          <p:nvPr>
            <p:ph type="body" sz="half" idx="2"/>
          </p:nvPr>
        </p:nvSpPr>
        <p:spPr>
          <a:xfrm>
            <a:off x="955040" y="1189355"/>
            <a:ext cx="5645150" cy="5168265"/>
          </a:xfrm>
        </p:spPr>
        <p:txBody>
          <a:bodyPr/>
          <a:lstStyle/>
          <a:p>
            <a:pPr marL="285750" indent="-285750" algn="just">
              <a:buFont typeface="Wingdings" pitchFamily="2" charset="2"/>
              <a:buChar char="ü"/>
            </a:pPr>
            <a:r>
              <a:rPr lang="en-US" sz="2400" dirty="0">
                <a:latin typeface="Bahnschrift" panose="020B0502040204020203" pitchFamily="34" charset="0"/>
              </a:rPr>
              <a:t>Rus Sir said one of the robot’s most important missions could be to save the lives of children who swallow the disc-shaped button batteries</a:t>
            </a:r>
            <a:r>
              <a:rPr lang="en-US" sz="2400" dirty="0" smtClean="0">
                <a:latin typeface="Bahnschrift" panose="020B0502040204020203" pitchFamily="34" charset="0"/>
              </a:rPr>
              <a:t>.</a:t>
            </a:r>
          </a:p>
          <a:p>
            <a:pPr marL="285750" indent="-285750" algn="just">
              <a:buFont typeface="Wingdings" pitchFamily="2" charset="2"/>
              <a:buChar char="ü"/>
            </a:pPr>
            <a:endParaRPr lang="en-US" sz="2400" dirty="0">
              <a:latin typeface="Bahnschrift" panose="020B0502040204020203" pitchFamily="34" charset="0"/>
            </a:endParaRPr>
          </a:p>
          <a:p>
            <a:pPr marL="285750" indent="-285750" algn="just">
              <a:buFont typeface="Wingdings" pitchFamily="2" charset="2"/>
              <a:buChar char="ü"/>
            </a:pPr>
            <a:r>
              <a:rPr lang="en-US" sz="2400" dirty="0">
                <a:latin typeface="Bahnschrift" panose="020B0502040204020203" pitchFamily="34" charset="0"/>
              </a:rPr>
              <a:t>The robots could seek out and capture the battery before it causes too much damage, pushing it down through the gastrointestinal tract and out of the body.</a:t>
            </a:r>
            <a:endParaRPr lang="en-IN" sz="2400" dirty="0"/>
          </a:p>
        </p:txBody>
      </p:sp>
      <p:sp>
        <p:nvSpPr>
          <p:cNvPr id="1048609" name="Title 1"/>
          <p:cNvSpPr>
            <a:spLocks noGrp="1"/>
          </p:cNvSpPr>
          <p:nvPr>
            <p:ph type="title"/>
          </p:nvPr>
        </p:nvSpPr>
        <p:spPr>
          <a:xfrm>
            <a:off x="3366770" y="259715"/>
            <a:ext cx="5458460" cy="655955"/>
          </a:xfrm>
        </p:spPr>
        <p:txBody>
          <a:bodyPr>
            <a:noAutofit/>
          </a:bodyPr>
          <a:lstStyle/>
          <a:p>
            <a:pPr algn="ctr"/>
            <a:r>
              <a:rPr lang="en-US" altLang="en-IN" sz="4400" dirty="0">
                <a:latin typeface="Algerian" panose="04020705040A02060702" pitchFamily="82" charset="0"/>
              </a:rPr>
              <a:t>mission of robot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nvSpPr>
        <p:spPr>
          <a:xfrm>
            <a:off x="685800" y="1773836"/>
            <a:ext cx="10394707" cy="331118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just">
              <a:buNone/>
            </a:pPr>
            <a:r>
              <a:rPr lang="en-US" dirty="0" smtClean="0"/>
              <a:t>   </a:t>
            </a:r>
            <a:r>
              <a:rPr lang="en-US" sz="2400" dirty="0">
                <a:latin typeface="Bahnschrift" panose="020B0502040204020203" pitchFamily="34" charset="0"/>
                <a:sym typeface="+mn-ea"/>
              </a:rPr>
              <a:t>A pill developed by Rani Therapeatics is designed to safely inject drugs in the small intestine. Protein based terapeutics usually need to be injected because the stomach will break down before they can reach the blood steam and benefit the patient.</a:t>
            </a:r>
            <a:endParaRPr lang="en-US" sz="2400" dirty="0">
              <a:latin typeface="Bahnschrift" panose="020B0502040204020203" pitchFamily="34" charset="0"/>
            </a:endParaRPr>
          </a:p>
        </p:txBody>
      </p:sp>
      <p:pic>
        <p:nvPicPr>
          <p:cNvPr id="6" name="Picture 5" descr="Screenshot (2).png"/>
          <p:cNvPicPr>
            <a:picLocks noChangeAspect="1"/>
          </p:cNvPicPr>
          <p:nvPr/>
        </p:nvPicPr>
        <p:blipFill>
          <a:blip r:embed="rId2"/>
          <a:stretch>
            <a:fillRect/>
          </a:stretch>
        </p:blipFill>
        <p:spPr>
          <a:xfrm>
            <a:off x="1459990" y="3599986"/>
            <a:ext cx="8592750" cy="2238449"/>
          </a:xfrm>
          <a:prstGeom prst="rect">
            <a:avLst/>
          </a:prstGeom>
        </p:spPr>
      </p:pic>
      <p:sp>
        <p:nvSpPr>
          <p:cNvPr id="3" name="Title 1"/>
          <p:cNvSpPr>
            <a:spLocks noGrp="1"/>
          </p:cNvSpPr>
          <p:nvPr/>
        </p:nvSpPr>
        <p:spPr>
          <a:xfrm>
            <a:off x="1294915" y="864663"/>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US" altLang="en-IN" dirty="0">
                <a:latin typeface="Algerian" panose="04020705040A02060702" pitchFamily="82" charset="0"/>
                <a:sym typeface="+mn-ea"/>
              </a:rPr>
              <a:t>ByPassing the syringe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Picture 1"/>
          <p:cNvPicPr>
            <a:picLocks noChangeAspect="1"/>
          </p:cNvPicPr>
          <p:nvPr/>
        </p:nvPicPr>
        <p:blipFill>
          <a:blip r:embed="rId2"/>
          <a:stretch>
            <a:fillRect/>
          </a:stretch>
        </p:blipFill>
        <p:spPr>
          <a:xfrm>
            <a:off x="129309" y="132183"/>
            <a:ext cx="11942616" cy="6627968"/>
          </a:xfrm>
          <a:prstGeom prst="rect">
            <a:avLst/>
          </a:prstGeom>
          <a:ln w="88900" cap="sq" cmpd="thickThin">
            <a:solidFill>
              <a:srgbClr val="000000"/>
            </a:solidFill>
            <a:prstDash val="solid"/>
            <a:miter lim="800000"/>
            <a:headEnd/>
            <a:tailEnd/>
          </a:ln>
          <a:effectLst>
            <a:innerShdw blurRad="76200">
              <a:srgbClr val="000000"/>
            </a:inn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Title 1"/>
          <p:cNvSpPr>
            <a:spLocks noGrp="1"/>
          </p:cNvSpPr>
          <p:nvPr>
            <p:ph type="title"/>
          </p:nvPr>
        </p:nvSpPr>
        <p:spPr>
          <a:xfrm>
            <a:off x="1294361" y="277767"/>
            <a:ext cx="9603275" cy="1049235"/>
          </a:xfrm>
        </p:spPr>
        <p:txBody>
          <a:bodyPr>
            <a:normAutofit/>
          </a:bodyPr>
          <a:lstStyle/>
          <a:p>
            <a:pPr algn="ctr"/>
            <a:r>
              <a:rPr lang="en-IN" sz="4400" dirty="0" smtClean="0">
                <a:latin typeface="Algerian" panose="04020705040A02060702" pitchFamily="82" charset="0"/>
              </a:rPr>
              <a:t>APPLICATIONS</a:t>
            </a:r>
            <a:endParaRPr lang="en-IN" sz="4400" dirty="0">
              <a:latin typeface="Algerian" panose="04020705040A02060702" pitchFamily="82" charset="0"/>
            </a:endParaRPr>
          </a:p>
        </p:txBody>
      </p:sp>
      <p:sp>
        <p:nvSpPr>
          <p:cNvPr id="1048621" name="Content Placeholder 4"/>
          <p:cNvSpPr>
            <a:spLocks noGrp="1"/>
          </p:cNvSpPr>
          <p:nvPr>
            <p:ph idx="1"/>
          </p:nvPr>
        </p:nvSpPr>
        <p:spPr>
          <a:xfrm>
            <a:off x="1294130" y="1678305"/>
            <a:ext cx="9603105" cy="3778885"/>
          </a:xfrm>
        </p:spPr>
        <p:txBody>
          <a:bodyPr>
            <a:noAutofit/>
          </a:bodyPr>
          <a:lstStyle/>
          <a:p>
            <a:pPr marL="0" lvl="0" indent="0">
              <a:buNone/>
            </a:pPr>
            <a:endParaRPr lang="en-IN" sz="2400" dirty="0" smtClean="0">
              <a:latin typeface="Bahnschrift" panose="020B0502040204020203" pitchFamily="34" charset="0"/>
            </a:endParaRPr>
          </a:p>
          <a:p>
            <a:pPr lvl="0">
              <a:buFont typeface="Wingdings" pitchFamily="2" charset="2"/>
              <a:buChar char="Ø"/>
            </a:pPr>
            <a:r>
              <a:rPr lang="en-US" sz="2400" dirty="0" smtClean="0">
                <a:latin typeface="Bahnschrift" pitchFamily="34" charset="0"/>
              </a:rPr>
              <a:t>One of them is the removal of button batteries, a common complaint found in children. Current surgeries recommended are endoscopy or bronchoscopy (although minimally invasive, they still cut you up, and are sometimes painful) </a:t>
            </a:r>
          </a:p>
          <a:p>
            <a:pPr lvl="0">
              <a:buFont typeface="Wingdings" pitchFamily="2" charset="2"/>
              <a:buChar char="Ø"/>
            </a:pPr>
            <a:r>
              <a:rPr lang="en-US" sz="2400" dirty="0" smtClean="0">
                <a:latin typeface="Bahnschrift" pitchFamily="34" charset="0"/>
              </a:rPr>
              <a:t>It can also help to deliver medicines to target areas, especially important for cancer therapy</a:t>
            </a:r>
          </a:p>
          <a:p>
            <a:pPr marL="0" lvl="0" indent="0">
              <a:buFont typeface="Wingdings" pitchFamily="2" charset="2"/>
              <a:buChar char="Ø"/>
            </a:pPr>
            <a:endParaRPr lang="en-IN" sz="2400" dirty="0">
              <a:latin typeface="Bahnschrift" pitchFamily="34" charset="0"/>
            </a:endParaRPr>
          </a:p>
          <a:p>
            <a:pPr lvl="0">
              <a:buFont typeface="Wingdings" pitchFamily="2" charset="2"/>
              <a:buChar char="Ø"/>
            </a:pPr>
            <a:r>
              <a:rPr lang="en-US" sz="2400" dirty="0">
                <a:latin typeface="Bahnschrift" panose="020B0502040204020203" pitchFamily="34" charset="0"/>
              </a:rPr>
              <a:t>Most of all, it can help in bariatric surgeries, where typically one needs to open patients’ abdomen from navel to diaphragm.</a:t>
            </a:r>
          </a:p>
          <a:p>
            <a:pPr lvl="0">
              <a:buFont typeface="Wingdings" pitchFamily="2" charset="2"/>
              <a:buChar char="Ø"/>
            </a:pPr>
            <a:endParaRPr lang="en-US" sz="2400" dirty="0">
              <a:latin typeface="Bahnschrift" panose="020B0502040204020203" pitchFamily="34" charset="0"/>
            </a:endParaRPr>
          </a:p>
          <a:p>
            <a:pPr>
              <a:buFont typeface="Wingdings" pitchFamily="2" charset="2"/>
              <a:buChar char="Ø"/>
            </a:pPr>
            <a:endParaRPr lang="en-IN"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Content Placeholder 2"/>
          <p:cNvSpPr>
            <a:spLocks noGrp="1"/>
          </p:cNvSpPr>
          <p:nvPr>
            <p:ph idx="1"/>
          </p:nvPr>
        </p:nvSpPr>
        <p:spPr>
          <a:xfrm>
            <a:off x="1174750" y="1577340"/>
            <a:ext cx="9603105" cy="4705985"/>
          </a:xfrm>
        </p:spPr>
        <p:txBody>
          <a:bodyPr>
            <a:noAutofit/>
          </a:bodyPr>
          <a:lstStyle/>
          <a:p>
            <a:pPr algn="just">
              <a:buFont typeface="Wingdings" pitchFamily="2" charset="2"/>
              <a:buChar char="Ø"/>
            </a:pPr>
            <a:r>
              <a:rPr lang="en-US" sz="2400" dirty="0" smtClean="0">
                <a:latin typeface="Bahnschrift" panose="020B0502040204020203" pitchFamily="34" charset="0"/>
              </a:rPr>
              <a:t>It can be easily swallowed, moves smoothly by external magnetic fields.</a:t>
            </a:r>
          </a:p>
          <a:p>
            <a:pPr lvl="0" algn="just">
              <a:buNone/>
            </a:pPr>
            <a:endParaRPr lang="en-US" sz="2400" dirty="0" smtClean="0">
              <a:latin typeface="Bahnschrift" panose="020B0502040204020203" pitchFamily="34" charset="0"/>
            </a:endParaRPr>
          </a:p>
          <a:p>
            <a:pPr lvl="0" algn="just">
              <a:buFont typeface="Wingdings" pitchFamily="2" charset="2"/>
              <a:buChar char="Ø"/>
            </a:pPr>
            <a:r>
              <a:rPr lang="en-US" sz="2400" dirty="0" smtClean="0">
                <a:latin typeface="Bahnschrift" panose="020B0502040204020203" pitchFamily="34" charset="0"/>
              </a:rPr>
              <a:t>Ingestible </a:t>
            </a:r>
            <a:r>
              <a:rPr lang="en-US" sz="2400" dirty="0">
                <a:latin typeface="Bahnschrift" panose="020B0502040204020203" pitchFamily="34" charset="0"/>
              </a:rPr>
              <a:t>robots can treat any injury from inside, as it works in acidic </a:t>
            </a:r>
            <a:r>
              <a:rPr lang="en-US" sz="2400" dirty="0" smtClean="0">
                <a:latin typeface="Bahnschrift" panose="020B0502040204020203" pitchFamily="34" charset="0"/>
              </a:rPr>
              <a:t>environments.</a:t>
            </a:r>
          </a:p>
          <a:p>
            <a:pPr lvl="0" algn="just">
              <a:buNone/>
            </a:pPr>
            <a:endParaRPr lang="en-IN" sz="2400" dirty="0">
              <a:latin typeface="Bahnschrift" panose="020B0502040204020203" pitchFamily="34" charset="0"/>
            </a:endParaRPr>
          </a:p>
          <a:p>
            <a:pPr lvl="0" algn="just">
              <a:buFont typeface="Wingdings" pitchFamily="2" charset="2"/>
              <a:buChar char="Ø"/>
            </a:pPr>
            <a:r>
              <a:rPr lang="en-US" sz="2400" dirty="0">
                <a:latin typeface="Bahnschrift" panose="020B0502040204020203" pitchFamily="34" charset="0"/>
              </a:rPr>
              <a:t>It can also help to deliver medicines to target areas, especially important for cancer therapy, where current general chemotherapy kills healthy cells along with cancerous cells despite precautions.</a:t>
            </a:r>
          </a:p>
          <a:p>
            <a:pPr marL="0" indent="0" algn="just">
              <a:buFont typeface="Wingdings" pitchFamily="2" charset="2"/>
              <a:buChar char="Ø"/>
            </a:pPr>
            <a:endParaRPr lang="en-IN" sz="2400" dirty="0">
              <a:latin typeface="Bahnschrift" panose="020B0502040204020203" pitchFamily="34" charset="0"/>
            </a:endParaRPr>
          </a:p>
          <a:p>
            <a:pPr lvl="0" algn="just">
              <a:buFont typeface="Wingdings" pitchFamily="2" charset="2"/>
              <a:buChar char="Ø"/>
            </a:pPr>
            <a:r>
              <a:rPr lang="en-US" sz="2400" dirty="0">
                <a:latin typeface="Bahnschrift" panose="020B0502040204020203" pitchFamily="34" charset="0"/>
              </a:rPr>
              <a:t>Targeted drug delivery can one day help to nullify only the metastasizing cells responsible for cancer.</a:t>
            </a:r>
          </a:p>
          <a:p>
            <a:pPr marL="0" lvl="0" indent="0" algn="just">
              <a:buFont typeface="Wingdings" panose="05000000000000000000" charset="0"/>
              <a:buNone/>
            </a:pPr>
            <a:endParaRPr lang="en-IN" sz="2400" dirty="0">
              <a:latin typeface="Bahnschrift" panose="020B0502040204020203" pitchFamily="34" charset="0"/>
            </a:endParaRPr>
          </a:p>
          <a:p>
            <a:pPr marL="0" lvl="0" indent="0" algn="just">
              <a:buFont typeface="Wingdings" panose="05000000000000000000" charset="0"/>
              <a:buNone/>
            </a:pPr>
            <a:endParaRPr lang="en-IN" sz="2000" dirty="0">
              <a:latin typeface="Bahnschrift" panose="020B0502040204020203" pitchFamily="34" charset="0"/>
            </a:endParaRPr>
          </a:p>
          <a:p>
            <a:endParaRPr lang="en-IN" sz="2000" dirty="0">
              <a:latin typeface="Bahnschrift" panose="020B0502040204020203" pitchFamily="34" charset="0"/>
            </a:endParaRPr>
          </a:p>
        </p:txBody>
      </p:sp>
      <p:sp>
        <p:nvSpPr>
          <p:cNvPr id="1048623" name="Rectangle 3"/>
          <p:cNvSpPr/>
          <p:nvPr/>
        </p:nvSpPr>
        <p:spPr>
          <a:xfrm>
            <a:off x="3463000" y="390586"/>
            <a:ext cx="5264728" cy="769441"/>
          </a:xfrm>
          <a:prstGeom prst="rect">
            <a:avLst/>
          </a:prstGeom>
        </p:spPr>
        <p:txBody>
          <a:bodyPr wrap="square">
            <a:spAutoFit/>
          </a:bodyPr>
          <a:lstStyle/>
          <a:p>
            <a:pPr algn="ctr"/>
            <a:r>
              <a:rPr lang="en-IN" sz="4400" dirty="0">
                <a:latin typeface="Algerian" panose="04020705040A02060702" pitchFamily="82" charset="0"/>
              </a:rPr>
              <a:t>Advantages</a:t>
            </a:r>
            <a:endParaRPr lang="en-IN" sz="4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Title 1"/>
          <p:cNvSpPr>
            <a:spLocks noGrp="1"/>
          </p:cNvSpPr>
          <p:nvPr>
            <p:ph type="title"/>
          </p:nvPr>
        </p:nvSpPr>
        <p:spPr>
          <a:xfrm>
            <a:off x="1294362" y="167210"/>
            <a:ext cx="9603275" cy="1049235"/>
          </a:xfrm>
        </p:spPr>
        <p:txBody>
          <a:bodyPr>
            <a:normAutofit/>
          </a:bodyPr>
          <a:lstStyle/>
          <a:p>
            <a:pPr algn="ctr"/>
            <a:r>
              <a:rPr lang="en-IN" sz="4400" dirty="0">
                <a:latin typeface="Algerian" panose="04020705040A02060702" pitchFamily="82" charset="0"/>
              </a:rPr>
              <a:t>disadvantages</a:t>
            </a:r>
          </a:p>
        </p:txBody>
      </p:sp>
      <p:sp>
        <p:nvSpPr>
          <p:cNvPr id="1048625" name="Content Placeholder 2"/>
          <p:cNvSpPr>
            <a:spLocks noGrp="1"/>
          </p:cNvSpPr>
          <p:nvPr>
            <p:ph idx="1"/>
          </p:nvPr>
        </p:nvSpPr>
        <p:spPr>
          <a:xfrm>
            <a:off x="609600" y="1216025"/>
            <a:ext cx="10972800" cy="4953000"/>
          </a:xfrm>
        </p:spPr>
        <p:txBody>
          <a:bodyPr>
            <a:normAutofit/>
          </a:bodyPr>
          <a:lstStyle/>
          <a:p>
            <a:pPr lvl="0">
              <a:buFont typeface="Wingdings" panose="05000000000000000000" pitchFamily="2" charset="2"/>
              <a:buChar char="Ø"/>
            </a:pPr>
            <a:endParaRPr lang="en-US" sz="1800" dirty="0">
              <a:latin typeface="Bahnschrift" panose="020B0502040204020203" pitchFamily="34" charset="0"/>
            </a:endParaRPr>
          </a:p>
          <a:p>
            <a:pPr lvl="0">
              <a:buFont typeface="Wingdings" panose="05000000000000000000" pitchFamily="2" charset="2"/>
              <a:buChar char="Ø"/>
            </a:pPr>
            <a:endParaRPr lang="en-US" sz="1800" dirty="0">
              <a:latin typeface="Bahnschrift" panose="020B0502040204020203" pitchFamily="34" charset="0"/>
            </a:endParaRPr>
          </a:p>
          <a:p>
            <a:pPr lvl="0">
              <a:buFont typeface="Wingdings" panose="05000000000000000000" pitchFamily="2" charset="2"/>
              <a:buChar char="Ø"/>
            </a:pPr>
            <a:r>
              <a:rPr lang="en-US" sz="2400" dirty="0">
                <a:latin typeface="Bahnschrift" panose="020B0502040204020203" pitchFamily="34" charset="0"/>
              </a:rPr>
              <a:t>Difficult to control and place a robot inside the body if the robot is attached to a tether.</a:t>
            </a:r>
          </a:p>
          <a:p>
            <a:pPr marL="0" lvl="0" indent="0">
              <a:buFont typeface="Wingdings" pitchFamily="2" charset="2"/>
              <a:buChar char="Ø"/>
            </a:pPr>
            <a:endParaRPr lang="en-US" sz="2400" dirty="0">
              <a:latin typeface="Bahnschrift" panose="020B0502040204020203" pitchFamily="34" charset="0"/>
            </a:endParaRPr>
          </a:p>
          <a:p>
            <a:pPr lvl="0">
              <a:buFont typeface="Wingdings" pitchFamily="2" charset="2"/>
              <a:buChar char="Ø"/>
            </a:pPr>
            <a:r>
              <a:rPr lang="en-US" sz="2400" dirty="0">
                <a:latin typeface="Bahnschrift" panose="020B0502040204020203" pitchFamily="34" charset="0"/>
              </a:rPr>
              <a:t>Therapy is very expensive, slow and complex.</a:t>
            </a:r>
            <a:endParaRPr lang="en-IN" sz="2400" dirty="0"/>
          </a:p>
          <a:p>
            <a:pPr marL="0" lvl="0" indent="0">
              <a:buFont typeface="Wingdings" pitchFamily="2" charset="2"/>
              <a:buChar char="Ø"/>
            </a:pPr>
            <a:endParaRPr lang="en-US" sz="2400" dirty="0">
              <a:latin typeface="Bahnschrift" panose="020B0502040204020203" pitchFamily="34" charset="0"/>
            </a:endParaRPr>
          </a:p>
          <a:p>
            <a:pPr lvl="0">
              <a:buFont typeface="Wingdings" pitchFamily="2" charset="2"/>
              <a:buChar char="Ø"/>
            </a:pPr>
            <a:r>
              <a:rPr lang="en-US" sz="2400" dirty="0">
                <a:latin typeface="Bahnschrift" panose="020B0502040204020203" pitchFamily="34" charset="0"/>
              </a:rPr>
              <a:t>It cannot carry large objects.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Title 1"/>
          <p:cNvSpPr>
            <a:spLocks noGrp="1"/>
          </p:cNvSpPr>
          <p:nvPr>
            <p:ph type="title"/>
          </p:nvPr>
        </p:nvSpPr>
        <p:spPr>
          <a:xfrm>
            <a:off x="1294362" y="167210"/>
            <a:ext cx="9603275" cy="1049235"/>
          </a:xfrm>
        </p:spPr>
        <p:txBody>
          <a:bodyPr>
            <a:normAutofit/>
          </a:bodyPr>
          <a:lstStyle/>
          <a:p>
            <a:pPr algn="ctr"/>
            <a:r>
              <a:rPr lang="en-IN" sz="4400" dirty="0">
                <a:latin typeface="Algerian" panose="04020705040A02060702" pitchFamily="82" charset="0"/>
              </a:rPr>
              <a:t>conclusion</a:t>
            </a:r>
          </a:p>
        </p:txBody>
      </p:sp>
      <p:sp>
        <p:nvSpPr>
          <p:cNvPr id="1048627" name="Content Placeholder 2"/>
          <p:cNvSpPr>
            <a:spLocks noGrp="1"/>
          </p:cNvSpPr>
          <p:nvPr>
            <p:ph idx="1"/>
          </p:nvPr>
        </p:nvSpPr>
        <p:spPr>
          <a:xfrm>
            <a:off x="1451579" y="1930400"/>
            <a:ext cx="9603275" cy="3535945"/>
          </a:xfrm>
        </p:spPr>
        <p:txBody>
          <a:bodyPr>
            <a:noAutofit/>
          </a:bodyPr>
          <a:lstStyle/>
          <a:p>
            <a:pPr marL="0" indent="0" algn="just">
              <a:buFont typeface="Wingdings" pitchFamily="2" charset="2"/>
              <a:buChar char="ü"/>
            </a:pPr>
            <a:r>
              <a:rPr lang="en-US" sz="2400" dirty="0">
                <a:latin typeface="Bahnschrift" panose="020B0502040204020203" pitchFamily="34" charset="0"/>
              </a:rPr>
              <a:t>Origami robot designs are well suited for tasks that require multiple modalities of locomotion, such as traveling through the esophagus and the </a:t>
            </a:r>
            <a:r>
              <a:rPr lang="en-US" sz="2400" dirty="0" smtClean="0">
                <a:latin typeface="Bahnschrift" panose="020B0502040204020203" pitchFamily="34" charset="0"/>
              </a:rPr>
              <a:t>stomach.</a:t>
            </a:r>
          </a:p>
          <a:p>
            <a:pPr marL="0" indent="0" algn="just">
              <a:buNone/>
            </a:pPr>
            <a:endParaRPr lang="en-US" sz="2400" dirty="0" smtClean="0">
              <a:latin typeface="Bahnschrift" panose="020B0502040204020203" pitchFamily="34" charset="0"/>
            </a:endParaRPr>
          </a:p>
          <a:p>
            <a:pPr marL="0" indent="0" algn="just">
              <a:buFont typeface="Wingdings" pitchFamily="2" charset="2"/>
              <a:buChar char="ü"/>
            </a:pPr>
            <a:r>
              <a:rPr lang="en-US" sz="2400" dirty="0" smtClean="0">
                <a:latin typeface="Bahnschrift" panose="020B0502040204020203" pitchFamily="34" charset="0"/>
              </a:rPr>
              <a:t> Because </a:t>
            </a:r>
            <a:r>
              <a:rPr lang="en-US" sz="2400" dirty="0">
                <a:latin typeface="Bahnschrift" panose="020B0502040204020203" pitchFamily="34" charset="0"/>
              </a:rPr>
              <a:t>they can do the first task in a compact shape (e.g. a pill shape) and then morph to enable a solution for the second task. </a:t>
            </a:r>
            <a:endParaRPr lang="en-US" sz="2400" dirty="0" smtClean="0">
              <a:latin typeface="Bahnschrift" panose="020B0502040204020203" pitchFamily="34" charset="0"/>
            </a:endParaRPr>
          </a:p>
          <a:p>
            <a:pPr marL="0" indent="0" algn="just">
              <a:buNone/>
            </a:pPr>
            <a:endParaRPr lang="en-US" sz="2400" dirty="0" smtClean="0">
              <a:latin typeface="Bahnschrift" panose="020B0502040204020203" pitchFamily="34" charset="0"/>
            </a:endParaRPr>
          </a:p>
          <a:p>
            <a:pPr marL="0" indent="0" algn="just">
              <a:buFont typeface="Wingdings" pitchFamily="2" charset="2"/>
              <a:buChar char="ü"/>
            </a:pPr>
            <a:r>
              <a:rPr lang="en-US" sz="2400" dirty="0" smtClean="0">
                <a:latin typeface="Bahnschrift" panose="020B0502040204020203" pitchFamily="34" charset="0"/>
              </a:rPr>
              <a:t>We </a:t>
            </a:r>
            <a:r>
              <a:rPr lang="en-US" sz="2400" dirty="0">
                <a:latin typeface="Bahnschrift" panose="020B0502040204020203" pitchFamily="34" charset="0"/>
              </a:rPr>
              <a:t>believe that these techniques for creating origami robots provide a non-invasive method for clinical interventions. </a:t>
            </a:r>
          </a:p>
          <a:p>
            <a:pPr marL="0" indent="0">
              <a:buNone/>
            </a:pPr>
            <a:endParaRPr lang="en-IN"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Title 1"/>
          <p:cNvSpPr>
            <a:spLocks noGrp="1"/>
          </p:cNvSpPr>
          <p:nvPr>
            <p:ph type="title"/>
          </p:nvPr>
        </p:nvSpPr>
        <p:spPr>
          <a:xfrm>
            <a:off x="1294362" y="84083"/>
            <a:ext cx="9603275" cy="1049235"/>
          </a:xfrm>
        </p:spPr>
        <p:txBody>
          <a:bodyPr>
            <a:normAutofit/>
          </a:bodyPr>
          <a:lstStyle/>
          <a:p>
            <a:pPr algn="ctr"/>
            <a:r>
              <a:rPr lang="en-IN" sz="4400" dirty="0">
                <a:latin typeface="Algerian" panose="04020705040A02060702" pitchFamily="82" charset="0"/>
              </a:rPr>
              <a:t>references</a:t>
            </a:r>
          </a:p>
        </p:txBody>
      </p:sp>
      <p:sp>
        <p:nvSpPr>
          <p:cNvPr id="1048629" name="Content Placeholder 2"/>
          <p:cNvSpPr>
            <a:spLocks noGrp="1"/>
          </p:cNvSpPr>
          <p:nvPr>
            <p:ph idx="1"/>
          </p:nvPr>
        </p:nvSpPr>
        <p:spPr/>
        <p:txBody>
          <a:bodyPr>
            <a:normAutofit fontScale="90000" lnSpcReduction="10000"/>
          </a:bodyPr>
          <a:lstStyle/>
          <a:p>
            <a:pPr marL="457200" indent="-457200">
              <a:buFont typeface="+mj-lt"/>
              <a:buAutoNum type="arabicPeriod"/>
            </a:pPr>
            <a:r>
              <a:rPr lang="en-US" sz="2000" i="1" dirty="0" smtClean="0">
                <a:solidFill>
                  <a:schemeClr val="tx2"/>
                </a:solidFill>
              </a:rPr>
              <a:t>Author name: John </a:t>
            </a:r>
            <a:r>
              <a:rPr lang="en-US" sz="2000" i="1" smtClean="0">
                <a:solidFill>
                  <a:schemeClr val="tx2"/>
                </a:solidFill>
              </a:rPr>
              <a:t>Pavlus</a:t>
            </a:r>
            <a:r>
              <a:rPr lang="en-US" sz="2000" i="1" dirty="0" smtClean="0">
                <a:solidFill>
                  <a:schemeClr val="tx2"/>
                </a:solidFill>
              </a:rPr>
              <a:t> , Title : Ingestible  robot perform surgery from inside the body , December 2016   URL : </a:t>
            </a:r>
            <a:r>
              <a:rPr lang="en-US" sz="2000" i="1" dirty="0" smtClean="0">
                <a:solidFill>
                  <a:schemeClr val="tx2"/>
                </a:solidFill>
                <a:hlinkClick r:id="rId2"/>
              </a:rPr>
              <a:t>https://www.scientificamerican.com/article/ingestible-robots-perform-surgery-from-inside-the-body/</a:t>
            </a:r>
            <a:endParaRPr lang="en-US" sz="2000" i="1" dirty="0" smtClean="0">
              <a:solidFill>
                <a:schemeClr val="tx2"/>
              </a:solidFill>
            </a:endParaRPr>
          </a:p>
          <a:p>
            <a:pPr marL="457200" indent="-457200">
              <a:buFont typeface="+mj-lt"/>
              <a:buAutoNum type="arabicPeriod"/>
            </a:pPr>
            <a:r>
              <a:rPr lang="en-US" sz="2000" i="1" dirty="0" smtClean="0">
                <a:solidFill>
                  <a:schemeClr val="tx2"/>
                </a:solidFill>
              </a:rPr>
              <a:t> Author name: Matt O’Brien  ,  Title :Ingestible robot to battle health concerns,  July 19 ,2016 . URL : </a:t>
            </a:r>
            <a:r>
              <a:rPr lang="en-US" sz="2000" i="1" dirty="0" smtClean="0">
                <a:solidFill>
                  <a:schemeClr val="tx2"/>
                </a:solidFill>
                <a:hlinkClick r:id="rId3"/>
              </a:rPr>
              <a:t>http://www.ctvnews.ca/health/researchers-designing-ingestible-robot-to-battle-health-concerns-1.29924</a:t>
            </a:r>
            <a:endParaRPr lang="en-US" sz="2000" i="1" dirty="0" smtClean="0">
              <a:solidFill>
                <a:schemeClr val="tx2"/>
              </a:solidFill>
            </a:endParaRPr>
          </a:p>
          <a:p>
            <a:pPr marL="457200" indent="-457200">
              <a:buFont typeface="+mj-lt"/>
              <a:buAutoNum type="arabicPeriod"/>
            </a:pPr>
            <a:r>
              <a:rPr lang="en-US" sz="2000" i="1" dirty="0" smtClean="0">
                <a:solidFill>
                  <a:schemeClr val="tx2"/>
                </a:solidFill>
              </a:rPr>
              <a:t> Author name: Med tech Luther, Title : A new milestone in the robotics “Ingestible robot”, August 28, 2018   URL: </a:t>
            </a:r>
            <a:r>
              <a:rPr lang="en-US" sz="2000" i="1" dirty="0" smtClean="0">
                <a:solidFill>
                  <a:schemeClr val="tx2"/>
                </a:solidFill>
                <a:hlinkClick r:id="rId4"/>
              </a:rPr>
              <a:t>www.medicalnewstoday.com/articles/310250.php</a:t>
            </a:r>
            <a:endParaRPr lang="en-US" sz="2000" dirty="0" smtClean="0">
              <a:solidFill>
                <a:schemeClr val="tx2"/>
              </a:solidFill>
            </a:endParaRPr>
          </a:p>
          <a:p>
            <a:pPr marL="457200" indent="-457200">
              <a:buFont typeface="+mj-lt"/>
              <a:buAutoNum type="arabicPeriod"/>
            </a:pPr>
            <a:endParaRPr lang="en-IN" sz="2000" dirty="0">
              <a:solidFill>
                <a:schemeClr val="tx2"/>
              </a:solidFill>
              <a:latin typeface="Bahnschrift" panose="020B0502040204020203" pitchFamily="34" charset="0"/>
            </a:endParaRPr>
          </a:p>
          <a:p>
            <a:pPr marL="457200" indent="-457200">
              <a:buFont typeface="+mj-lt"/>
              <a:buAutoNum type="arabicPeriod"/>
            </a:pPr>
            <a:r>
              <a:rPr lang="en-US" sz="2000" dirty="0">
                <a:solidFill>
                  <a:schemeClr val="tx2"/>
                </a:solidFill>
                <a:latin typeface="Bahnschrift" panose="020B0502040204020203" pitchFamily="34" charset="0"/>
              </a:rPr>
              <a:t>http://www.gazettenet.com/MIT-researchers-design-ingestible-robot-3562620</a:t>
            </a:r>
          </a:p>
          <a:p>
            <a:pPr marL="457200" indent="-457200">
              <a:buFont typeface="+mj-lt"/>
              <a:buAutoNum type="arabicPeriod"/>
            </a:pPr>
            <a:endParaRPr lang="en-IN" sz="2000" dirty="0">
              <a:solidFill>
                <a:schemeClr val="tx2"/>
              </a:solidFill>
              <a:latin typeface="Bahnschrift" panose="020B0502040204020203" pitchFamily="34" charset="0"/>
            </a:endParaRPr>
          </a:p>
          <a:p>
            <a:pPr marL="457200" indent="-457200">
              <a:buFont typeface="+mj-lt"/>
              <a:buAutoNum type="arabicPeriod"/>
            </a:pPr>
            <a:r>
              <a:rPr lang="en-US" sz="2000" dirty="0">
                <a:solidFill>
                  <a:schemeClr val="tx2"/>
                </a:solidFill>
                <a:latin typeface="Bahnschrift" panose="020B0502040204020203" pitchFamily="34" charset="0"/>
              </a:rPr>
              <a:t>http://fortune.com/2016/02/24/robotics-market-multi-billion-boom/</a:t>
            </a:r>
          </a:p>
          <a:p>
            <a:pPr marL="457200" indent="-457200">
              <a:buFont typeface="+mj-lt"/>
              <a:buAutoNum type="arabicPeriod"/>
            </a:pPr>
            <a:endParaRPr lang="en-IN" sz="2000" dirty="0">
              <a:solidFill>
                <a:schemeClr val="tx2"/>
              </a:solidFill>
              <a:latin typeface="Bahnschrift" panose="020B0502040204020203" pitchFamily="34" charset="0"/>
            </a:endParaRPr>
          </a:p>
          <a:p>
            <a:pPr marL="457200" indent="-457200">
              <a:buFont typeface="+mj-lt"/>
              <a:buAutoNum type="arabicPeriod"/>
            </a:pPr>
            <a:r>
              <a:rPr lang="en-US" sz="2000" dirty="0">
                <a:solidFill>
                  <a:schemeClr val="tx2"/>
                </a:solidFill>
                <a:latin typeface="Bahnschrift" panose="020B0502040204020203" pitchFamily="34" charset="0"/>
              </a:rPr>
              <a:t>https://designtoimprovelife.dk/ingestible-origami-robot/</a:t>
            </a:r>
          </a:p>
          <a:p>
            <a:pPr marL="457200" indent="-457200">
              <a:buFont typeface="+mj-lt"/>
              <a:buAutoNum type="arabicPeriod"/>
            </a:pPr>
            <a:endParaRPr lang="en-IN" sz="2000" dirty="0">
              <a:solidFill>
                <a:schemeClr val="tx2"/>
              </a:solidFill>
              <a:latin typeface="Bahnschrift" panose="020B0502040204020203" pitchFamily="34" charset="0"/>
            </a:endParaRPr>
          </a:p>
          <a:p>
            <a:pPr marL="457200" indent="-457200">
              <a:buFont typeface="+mj-lt"/>
              <a:buAutoNum type="arabicPeriod"/>
            </a:pPr>
            <a:r>
              <a:rPr lang="en-US" sz="2000" dirty="0">
                <a:solidFill>
                  <a:schemeClr val="tx2"/>
                </a:solidFill>
                <a:latin typeface="Bahnschrift" panose="020B0502040204020203" pitchFamily="34" charset="0"/>
              </a:rPr>
              <a:t>https://www.gazettenet.com/MIT-researchers-design-ingestible-robot-3562620</a:t>
            </a:r>
            <a:endParaRPr lang="en-IN" dirty="0">
              <a:solidFill>
                <a:schemeClr val="tx2"/>
              </a:solidFill>
              <a:latin typeface="Bahnschrift" panose="020B0502040204020203" pitchFamily="34" charset="0"/>
            </a:endParaRPr>
          </a:p>
          <a:p>
            <a:endParaRPr lang="en-IN"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8" name="Picture 2" descr="Image result for thank you"/>
          <p:cNvPicPr>
            <a:picLocks noChangeAspect="1" noChangeArrowheads="1"/>
          </p:cNvPicPr>
          <p:nvPr/>
        </p:nvPicPr>
        <p:blipFill>
          <a:blip r:embed="rId2"/>
          <a:srcRect/>
          <a:stretch>
            <a:fillRect/>
          </a:stretch>
        </p:blipFill>
        <p:spPr bwMode="auto">
          <a:xfrm>
            <a:off x="110836" y="124160"/>
            <a:ext cx="11970328" cy="6609682"/>
          </a:xfrm>
          <a:prstGeom prst="rect">
            <a:avLst/>
          </a:prstGeom>
          <a:ln w="88900" cap="sq" cmpd="thickThin">
            <a:solidFill>
              <a:srgbClr val="000000"/>
            </a:solidFill>
            <a:prstDash val="solid"/>
            <a:miter lim="800000"/>
            <a:headEnd/>
            <a:tailEnd/>
          </a:ln>
          <a:effectLst>
            <a:innerShdw blurRad="76200">
              <a:srgbClr val="000000"/>
            </a:inn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745</Words>
  <Application>Microsoft Office PowerPoint</Application>
  <PresentationFormat>Widescreen</PresentationFormat>
  <Paragraphs>87</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SimSun</vt:lpstr>
      <vt:lpstr>Algerian</vt:lpstr>
      <vt:lpstr>Arial</vt:lpstr>
      <vt:lpstr>Bahnschrift</vt:lpstr>
      <vt:lpstr>Calibri</vt:lpstr>
      <vt:lpstr>Times New Roman</vt:lpstr>
      <vt:lpstr>Wingdings</vt:lpstr>
      <vt:lpstr>Blue Waves</vt:lpstr>
      <vt:lpstr>PowerPoint Presentation</vt:lpstr>
      <vt:lpstr>content</vt:lpstr>
      <vt:lpstr>introduction</vt:lpstr>
      <vt:lpstr>PowerPoint Presentation</vt:lpstr>
      <vt:lpstr>Construction </vt:lpstr>
      <vt:lpstr>PowerPoint Presentation</vt:lpstr>
      <vt:lpstr>working</vt:lpstr>
      <vt:lpstr>mission of robot</vt:lpstr>
      <vt:lpstr>PowerPoint Presentation</vt:lpstr>
      <vt:lpstr>PowerPoint Presentation</vt:lpstr>
      <vt:lpstr>APPLICATIONS</vt:lpstr>
      <vt:lpstr>PowerPoint Presentation</vt:lpstr>
      <vt:lpstr>disadvantages</vt:lpstr>
      <vt:lpstr>conclusion</vt:lpstr>
      <vt:lpstr>references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Ingestible Robot</dc:title>
  <dc:creator>karan mudkondwar</dc:creator>
  <cp:lastModifiedBy>Rupam Mankar</cp:lastModifiedBy>
  <cp:revision>40</cp:revision>
  <dcterms:created xsi:type="dcterms:W3CDTF">2019-12-17T04:19:00Z</dcterms:created>
  <dcterms:modified xsi:type="dcterms:W3CDTF">2020-01-04T15:54:36Z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1033-11.2.0.9070</vt:lpwstr>
  </property>
</Properties>
</file>