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7" autoAdjust="0"/>
    <p:restoredTop sz="94660"/>
  </p:normalViewPr>
  <p:slideViewPr>
    <p:cSldViewPr snapToGrid="0">
      <p:cViewPr varScale="1">
        <p:scale>
          <a:sx n="58" d="100"/>
          <a:sy n="58" d="100"/>
        </p:scale>
        <p:origin x="643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0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1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1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1990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45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</a:gradFill>
        </p:grpSpPr>
        <p:sp>
          <p:nvSpPr>
            <p:cNvPr id="104863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04863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3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3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04863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3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3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3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4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4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4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4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4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4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4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4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4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4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5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5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5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5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5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5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5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5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5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5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6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04866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6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6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6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6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6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6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6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6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7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7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7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04867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7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7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7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7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7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7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8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8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8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8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8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868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1048686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87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48688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68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04869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7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7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7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8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9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60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6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6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6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71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72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7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7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7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29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0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3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2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3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3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3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8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8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8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61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6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65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66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6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6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6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8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48787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8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8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9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1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80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1048803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0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80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80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5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5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5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5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4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43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1048747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48748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55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5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5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5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92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3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5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7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9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80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11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1048713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5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1048716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8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1048719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2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2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3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3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2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7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0487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7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</a:gradFill>
        </p:grpSpPr>
        <p:grpSp>
          <p:nvGrpSpPr>
            <p:cNvPr id="18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1048576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1048577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78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79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80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81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82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83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84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85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86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87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1048588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89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90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91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92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1048593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94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95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96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97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98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599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600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601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602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9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048603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604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605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606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607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608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609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610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611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8612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1048613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8D90C-2EE8-4C30-93C0-D931A96187F2}" type="datetimeFigureOut">
              <a:rPr lang="en-IN" smtClean="0"/>
              <a:t>05-01-2020</a:t>
            </a:fld>
            <a:endParaRPr lang="en-IN" dirty="0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C5D93-679A-4217-BD71-952AE7306223}" type="slidenum">
              <a:rPr lang="en-IN" smtClean="0"/>
              <a:t>‹#›</a:t>
            </a:fld>
            <a:endParaRPr lang="en-IN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ncyclop&#230;dia_Britannica_Online" TargetMode="External"/><Relationship Id="rId2" Type="http://schemas.openxmlformats.org/officeDocument/2006/relationships/hyperlink" Target="https://www.britannica.com/technology/speech-recognition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3"/>
          <p:cNvSpPr>
            <a:spLocks noGrp="1"/>
          </p:cNvSpPr>
          <p:nvPr>
            <p:ph type="ctrTitle"/>
          </p:nvPr>
        </p:nvSpPr>
        <p:spPr>
          <a:xfrm>
            <a:off x="1876424" y="651308"/>
            <a:ext cx="8791575" cy="2387600"/>
          </a:xfrm>
        </p:spPr>
        <p:txBody>
          <a:bodyPr>
            <a:normAutofit/>
          </a:bodyPr>
          <a:lstStyle/>
          <a:p>
            <a:r>
              <a:rPr lang="en-IN" sz="60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  Virtual Personal </a:t>
            </a:r>
            <a:r>
              <a:rPr lang="en-IN" sz="6000" b="1" cap="none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A</a:t>
            </a:r>
            <a:r>
              <a:rPr lang="en-IN" sz="60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ssistant</a:t>
            </a:r>
            <a:r>
              <a:rPr lang="en-IN" sz="6000" b="1" cap="none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IN" sz="6000" b="1" cap="none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IN" sz="6000" b="1" cap="none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			</a:t>
            </a:r>
            <a:r>
              <a:rPr lang="en-IN" sz="6000" b="1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(VPA)</a:t>
            </a:r>
            <a:endParaRPr lang="en-IN" sz="6000" b="1" cap="none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48692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7"/>
            <a:ext cx="8791575" cy="286341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IN" b="1" cap="none" smtClean="0">
                <a:solidFill>
                  <a:schemeClr val="tx1"/>
                </a:solidFill>
              </a:rPr>
              <a:t>	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extBox 1"/>
          <p:cNvSpPr txBox="1"/>
          <p:nvPr/>
        </p:nvSpPr>
        <p:spPr>
          <a:xfrm>
            <a:off x="4762500" y="184150"/>
            <a:ext cx="2989579" cy="815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Contents</a:t>
            </a:r>
          </a:p>
        </p:txBody>
      </p:sp>
      <p:sp>
        <p:nvSpPr>
          <p:cNvPr id="1048694" name="TextBox 3"/>
          <p:cNvSpPr txBox="1"/>
          <p:nvPr/>
        </p:nvSpPr>
        <p:spPr>
          <a:xfrm>
            <a:off x="1314329" y="1228397"/>
            <a:ext cx="8972550" cy="4282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sz="2800" dirty="0" smtClean="0"/>
              <a:t>Introduction</a:t>
            </a:r>
            <a:endParaRPr lang="en-IN" sz="2800" dirty="0"/>
          </a:p>
          <a:p>
            <a:pPr marL="342900" indent="-342900">
              <a:buFont typeface="+mj-lt"/>
              <a:buAutoNum type="arabicPeriod"/>
            </a:pPr>
            <a:r>
              <a:rPr lang="en-IN" sz="2800" dirty="0" smtClean="0"/>
              <a:t>Hardware and Software requirement</a:t>
            </a:r>
            <a:endParaRPr lang="en-IN" sz="2800" dirty="0"/>
          </a:p>
          <a:p>
            <a:pPr marL="342900" indent="-342900">
              <a:buFont typeface="+mj-lt"/>
              <a:buAutoNum type="arabicPeriod"/>
            </a:pPr>
            <a:r>
              <a:rPr lang="en-IN" sz="2800" dirty="0" smtClean="0"/>
              <a:t>Working</a:t>
            </a:r>
            <a:endParaRPr lang="en-IN" sz="2800" dirty="0"/>
          </a:p>
          <a:p>
            <a:pPr marL="342900" indent="-342900">
              <a:buFont typeface="+mj-lt"/>
              <a:buAutoNum type="arabicPeriod"/>
            </a:pPr>
            <a:r>
              <a:rPr lang="en-IN" sz="2800" dirty="0" smtClean="0"/>
              <a:t>Features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800" dirty="0" smtClean="0"/>
              <a:t>Applications</a:t>
            </a:r>
            <a:endParaRPr lang="en-IN" sz="2800" dirty="0"/>
          </a:p>
          <a:p>
            <a:pPr marL="342900" indent="-342900">
              <a:buFont typeface="+mj-lt"/>
              <a:buAutoNum type="arabicPeriod"/>
            </a:pPr>
            <a:r>
              <a:rPr lang="en-IN" sz="2800" dirty="0" smtClean="0"/>
              <a:t>Advantages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800" dirty="0" smtClean="0"/>
              <a:t>Disadvantages</a:t>
            </a:r>
            <a:endParaRPr lang="en-IN" sz="2800" dirty="0"/>
          </a:p>
          <a:p>
            <a:pPr marL="342900" indent="-342900">
              <a:buFont typeface="+mj-lt"/>
              <a:buAutoNum type="arabicPeriod"/>
            </a:pPr>
            <a:r>
              <a:rPr lang="en-IN" sz="2800" dirty="0" smtClean="0"/>
              <a:t>Future Scope </a:t>
            </a:r>
            <a:endParaRPr lang="en-IN" sz="2800" dirty="0"/>
          </a:p>
          <a:p>
            <a:pPr marL="342900" indent="-342900">
              <a:buFont typeface="+mj-lt"/>
              <a:buAutoNum type="arabicPeriod"/>
            </a:pPr>
            <a:r>
              <a:rPr lang="en-IN" sz="2800" dirty="0" smtClean="0"/>
              <a:t>Conclusion</a:t>
            </a:r>
            <a:endParaRPr lang="en-IN" sz="2800" dirty="0"/>
          </a:p>
          <a:p>
            <a:pPr marL="342900" indent="-342900">
              <a:buFont typeface="+mj-lt"/>
              <a:buAutoNum type="arabicPeriod"/>
            </a:pPr>
            <a:r>
              <a:rPr lang="en-IN" sz="2800" dirty="0" smtClean="0"/>
              <a:t>References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extBox 1"/>
          <p:cNvSpPr txBox="1"/>
          <p:nvPr/>
        </p:nvSpPr>
        <p:spPr>
          <a:xfrm>
            <a:off x="3500581" y="112280"/>
            <a:ext cx="4725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b="1" dirty="0">
                <a:solidFill>
                  <a:schemeClr val="bg1"/>
                </a:solidFill>
              </a:rPr>
              <a:t>    </a:t>
            </a:r>
            <a:r>
              <a:rPr lang="en-IN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Introduction  </a:t>
            </a:r>
            <a:endParaRPr lang="en-I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48696" name="TextBox 4"/>
          <p:cNvSpPr txBox="1"/>
          <p:nvPr/>
        </p:nvSpPr>
        <p:spPr>
          <a:xfrm>
            <a:off x="855518" y="1150297"/>
            <a:ext cx="13708380" cy="50317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IN" sz="2800" dirty="0" smtClean="0"/>
              <a:t> What </a:t>
            </a:r>
            <a:r>
              <a:rPr lang="en-IN" sz="2800" dirty="0"/>
              <a:t>is Virtual Personal Assistant?</a:t>
            </a:r>
          </a:p>
          <a:p>
            <a:pPr marL="285750" indent="-285750"/>
            <a:r>
              <a:rPr lang="en-IN" sz="2800" dirty="0" smtClean="0"/>
              <a:t>	A virtual personal assistant is an application program that understand </a:t>
            </a:r>
          </a:p>
          <a:p>
            <a:pPr marL="285750" indent="-285750"/>
            <a:r>
              <a:rPr lang="en-IN" sz="2800" dirty="0" smtClean="0"/>
              <a:t>the natural language and complete the electronic task for end user. </a:t>
            </a:r>
            <a:endParaRPr lang="en-IN" sz="2800" dirty="0"/>
          </a:p>
          <a:p>
            <a:pPr marL="285750" indent="-285750"/>
            <a:endParaRPr lang="en-IN" sz="32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IN" sz="2800" dirty="0" smtClean="0"/>
              <a:t> Virtual personal assistant are the best fit if you are looking for the things</a:t>
            </a:r>
          </a:p>
          <a:p>
            <a:pPr marL="285750" indent="-285750"/>
            <a:r>
              <a:rPr lang="en-IN" sz="2800" dirty="0" smtClean="0"/>
              <a:t>that include scheduling meetings , booking , sending invoices checking </a:t>
            </a:r>
          </a:p>
          <a:p>
            <a:pPr marL="285750" indent="-285750"/>
            <a:r>
              <a:rPr lang="en-IN" sz="2800" dirty="0" smtClean="0"/>
              <a:t>up the emails , making copies , etc.</a:t>
            </a:r>
          </a:p>
          <a:p>
            <a:pPr marL="285750" indent="-285750"/>
            <a:endParaRPr lang="en-IN" sz="28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IN" sz="2800" dirty="0" smtClean="0"/>
              <a:t> Virtual Personal Assistant are remote </a:t>
            </a:r>
          </a:p>
          <a:p>
            <a:pPr marL="285750" indent="-285750"/>
            <a:r>
              <a:rPr lang="en-IN" sz="2800" dirty="0" smtClean="0"/>
              <a:t>assistant which work for a particular</a:t>
            </a:r>
          </a:p>
          <a:p>
            <a:pPr marL="285750" indent="-285750"/>
            <a:r>
              <a:rPr lang="en-IN" sz="2800" dirty="0" smtClean="0"/>
              <a:t>person. </a:t>
            </a:r>
            <a:endParaRPr lang="en-IN" sz="2800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dirty="0"/>
          </a:p>
        </p:txBody>
      </p:sp>
      <p:pic>
        <p:nvPicPr>
          <p:cNvPr id="2097155" name="Picture 3" descr="Real-Estate-VirtualAssista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4848" y="4186989"/>
            <a:ext cx="2819400" cy="26710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extBox 1"/>
          <p:cNvSpPr txBox="1"/>
          <p:nvPr/>
        </p:nvSpPr>
        <p:spPr>
          <a:xfrm>
            <a:off x="1597891" y="175490"/>
            <a:ext cx="11803380" cy="815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Hardware and Software requirement </a:t>
            </a:r>
            <a:endParaRPr lang="en-US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48698" name="TextBox 2"/>
          <p:cNvSpPr txBox="1"/>
          <p:nvPr/>
        </p:nvSpPr>
        <p:spPr>
          <a:xfrm>
            <a:off x="868218" y="1163782"/>
            <a:ext cx="13365480" cy="3317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IN" sz="2400" b="1" dirty="0" smtClean="0"/>
              <a:t> </a:t>
            </a:r>
            <a:r>
              <a:rPr lang="en-IN" sz="2800" u="sng" dirty="0" smtClean="0"/>
              <a:t>Hardware </a:t>
            </a:r>
            <a:r>
              <a:rPr lang="en-IN" sz="2800" dirty="0" smtClean="0"/>
              <a:t>	</a:t>
            </a:r>
          </a:p>
          <a:p>
            <a:pPr>
              <a:buFont typeface="Arial" pitchFamily="34" charset="0"/>
              <a:buChar char="•"/>
            </a:pPr>
            <a:r>
              <a:rPr lang="en-IN" sz="2400" dirty="0" smtClean="0"/>
              <a:t> </a:t>
            </a:r>
            <a:r>
              <a:rPr lang="en-IN" sz="2800" dirty="0" smtClean="0"/>
              <a:t>A phone with a touch screen interface.</a:t>
            </a:r>
          </a:p>
          <a:p>
            <a:pPr>
              <a:buFont typeface="Arial" pitchFamily="34" charset="0"/>
              <a:buChar char="•"/>
            </a:pPr>
            <a:r>
              <a:rPr lang="en-IN" sz="2800" dirty="0" smtClean="0"/>
              <a:t>Internet connectivity.</a:t>
            </a:r>
          </a:p>
          <a:p>
            <a:pPr>
              <a:buFont typeface="Arial" pitchFamily="34" charset="0"/>
              <a:buChar char="•"/>
            </a:pPr>
            <a:endParaRPr lang="en-IN" sz="2400" dirty="0" smtClean="0"/>
          </a:p>
          <a:p>
            <a:pPr>
              <a:buFont typeface="Arial" pitchFamily="34" charset="0"/>
              <a:buChar char="•"/>
            </a:pPr>
            <a:endParaRPr lang="en-IN" sz="2400" dirty="0" smtClean="0"/>
          </a:p>
          <a:p>
            <a:pPr>
              <a:buFont typeface="Wingdings" pitchFamily="2" charset="2"/>
              <a:buChar char="q"/>
            </a:pPr>
            <a:r>
              <a:rPr lang="en-IN" sz="2400" dirty="0" smtClean="0"/>
              <a:t> </a:t>
            </a:r>
            <a:r>
              <a:rPr lang="en-IN" sz="2800" u="sng" dirty="0" smtClean="0"/>
              <a:t>Software</a:t>
            </a:r>
          </a:p>
          <a:p>
            <a:pPr>
              <a:buFont typeface="Arial" pitchFamily="34" charset="0"/>
              <a:buChar char="•"/>
            </a:pPr>
            <a:r>
              <a:rPr lang="en-IN" sz="2400" dirty="0" smtClean="0"/>
              <a:t> </a:t>
            </a:r>
            <a:r>
              <a:rPr lang="en-IN" sz="2800" dirty="0" smtClean="0"/>
              <a:t>Operating system should be android 4.1/Win 8.1 higher.</a:t>
            </a:r>
          </a:p>
          <a:p>
            <a:pPr>
              <a:buFont typeface="Arial" pitchFamily="34" charset="0"/>
              <a:buChar char="•"/>
            </a:pPr>
            <a:r>
              <a:rPr lang="en-IN" sz="2800" dirty="0" smtClean="0"/>
              <a:t>Support of basic application like calendar , camera , web connection , etc.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extBox 1"/>
          <p:cNvSpPr txBox="1"/>
          <p:nvPr/>
        </p:nvSpPr>
        <p:spPr>
          <a:xfrm>
            <a:off x="4627418" y="110836"/>
            <a:ext cx="2773680" cy="815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Working</a:t>
            </a:r>
            <a:endParaRPr lang="en-US" sz="4800" b="1" dirty="0"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48700" name="TextBox 2"/>
          <p:cNvSpPr txBox="1"/>
          <p:nvPr/>
        </p:nvSpPr>
        <p:spPr>
          <a:xfrm>
            <a:off x="785092" y="1108364"/>
            <a:ext cx="9504680" cy="55397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smtClean="0"/>
              <a:t>The working of the system is done according to the </a:t>
            </a:r>
          </a:p>
          <a:p>
            <a:r>
              <a:rPr lang="en-IN" sz="2800" dirty="0" smtClean="0"/>
              <a:t>Steps shown in diagram:</a:t>
            </a:r>
          </a:p>
          <a:p>
            <a:endParaRPr lang="en-IN" sz="2800" dirty="0" smtClean="0"/>
          </a:p>
          <a:p>
            <a:endParaRPr lang="en-IN" sz="2800" dirty="0" smtClean="0"/>
          </a:p>
          <a:p>
            <a:endParaRPr lang="en-IN" sz="2800" dirty="0" smtClean="0"/>
          </a:p>
          <a:p>
            <a:r>
              <a:rPr lang="en-IN" sz="2800" dirty="0" smtClean="0"/>
              <a:t>Any Virtual Assistance basically consists </a:t>
            </a:r>
          </a:p>
          <a:p>
            <a:r>
              <a:rPr lang="en-IN" sz="2800" dirty="0" smtClean="0"/>
              <a:t>of two types.</a:t>
            </a:r>
          </a:p>
          <a:p>
            <a:endParaRPr lang="en-IN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IN" sz="2800" dirty="0" smtClean="0"/>
              <a:t>Speech  processing ( Speech to Text conversion )</a:t>
            </a:r>
          </a:p>
          <a:p>
            <a:pPr marL="514350" indent="-514350">
              <a:buFont typeface="+mj-lt"/>
              <a:buAutoNum type="arabicPeriod"/>
            </a:pPr>
            <a:endParaRPr lang="en-IN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IN" sz="2800" dirty="0" smtClean="0"/>
              <a:t>Text  to Speech  conversion </a:t>
            </a:r>
          </a:p>
          <a:p>
            <a:pPr marL="514350" indent="-514350"/>
            <a:endParaRPr lang="en-IN" sz="2800" dirty="0" smtClean="0"/>
          </a:p>
          <a:p>
            <a:pPr marL="514350" indent="-514350"/>
            <a:endParaRPr lang="en-IN" sz="2800" dirty="0" smtClean="0"/>
          </a:p>
        </p:txBody>
      </p:sp>
      <p:pic>
        <p:nvPicPr>
          <p:cNvPr id="2097156" name="Picture 5" descr="Screenshot (40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963" y="1052946"/>
            <a:ext cx="3676807" cy="5606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extBox 2"/>
          <p:cNvSpPr txBox="1"/>
          <p:nvPr/>
        </p:nvSpPr>
        <p:spPr>
          <a:xfrm>
            <a:off x="4682836" y="212436"/>
            <a:ext cx="2773679" cy="815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Working</a:t>
            </a:r>
            <a:endParaRPr lang="en-US" sz="4800" b="1" dirty="0"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48702" name="TextBox 4"/>
          <p:cNvSpPr txBox="1"/>
          <p:nvPr/>
        </p:nvSpPr>
        <p:spPr>
          <a:xfrm>
            <a:off x="2041236" y="1662545"/>
            <a:ext cx="233680" cy="3581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48703" name="TextBox 6"/>
          <p:cNvSpPr txBox="1"/>
          <p:nvPr/>
        </p:nvSpPr>
        <p:spPr>
          <a:xfrm>
            <a:off x="797000" y="1080655"/>
            <a:ext cx="13403580" cy="30251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sz="2800" u="sng" dirty="0" smtClean="0"/>
              <a:t>Speech  processing ( Speech to Text conversion )</a:t>
            </a:r>
          </a:p>
          <a:p>
            <a:pPr lvl="1" algn="just">
              <a:buFont typeface="Wingdings" pitchFamily="2" charset="2"/>
              <a:buChar char="q"/>
            </a:pPr>
            <a:r>
              <a:rPr lang="en-IN" sz="2800" dirty="0" smtClean="0"/>
              <a:t>	A piece of software used that converts audio to text.</a:t>
            </a:r>
          </a:p>
          <a:p>
            <a:pPr lvl="1" algn="just">
              <a:buFont typeface="Wingdings" pitchFamily="2" charset="2"/>
              <a:buChar char="q"/>
            </a:pPr>
            <a:r>
              <a:rPr lang="en-IN" sz="2800" dirty="0" smtClean="0"/>
              <a:t>As we know speech is a time-varying signal so we need to perform</a:t>
            </a:r>
          </a:p>
          <a:p>
            <a:pPr lvl="1" algn="just"/>
            <a:r>
              <a:rPr lang="en-IN" sz="2800" dirty="0" smtClean="0"/>
              <a:t>     windowing method for extraction of signal from speech signal as we</a:t>
            </a:r>
          </a:p>
          <a:p>
            <a:pPr lvl="1" algn="just"/>
            <a:r>
              <a:rPr lang="en-IN" sz="2800" dirty="0" smtClean="0"/>
              <a:t>     can see from Fig.</a:t>
            </a:r>
          </a:p>
          <a:p>
            <a:pPr lvl="1" algn="just">
              <a:buFont typeface="Wingdings" pitchFamily="2" charset="2"/>
              <a:buChar char="q"/>
            </a:pPr>
            <a:r>
              <a:rPr lang="en-IN" sz="2800" dirty="0" smtClean="0"/>
              <a:t>	Speech signal consist of voiced and unvoiced signals.</a:t>
            </a:r>
          </a:p>
          <a:p>
            <a:pPr lvl="1"/>
            <a:endParaRPr lang="en-IN" sz="2800" dirty="0" smtClean="0"/>
          </a:p>
        </p:txBody>
      </p:sp>
      <p:pic>
        <p:nvPicPr>
          <p:cNvPr id="2097157" name="Picture 5" descr="Screenshot (4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7925" y="4095364"/>
            <a:ext cx="8059275" cy="2762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extBox 1"/>
          <p:cNvSpPr txBox="1"/>
          <p:nvPr/>
        </p:nvSpPr>
        <p:spPr>
          <a:xfrm>
            <a:off x="4729018" y="120072"/>
            <a:ext cx="2773680" cy="815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Working</a:t>
            </a:r>
            <a:endParaRPr lang="en-US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48705" name="TextBox 4"/>
          <p:cNvSpPr txBox="1"/>
          <p:nvPr/>
        </p:nvSpPr>
        <p:spPr>
          <a:xfrm>
            <a:off x="1062182" y="1043709"/>
            <a:ext cx="11752580" cy="2606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 startAt="2"/>
            </a:pPr>
            <a:r>
              <a:rPr lang="en-IN" sz="2800" u="sng" dirty="0" smtClean="0"/>
              <a:t>Text  to Speech  conversion</a:t>
            </a:r>
          </a:p>
          <a:p>
            <a:pPr marL="514350" indent="-514350" algn="just">
              <a:buFont typeface="Wingdings" pitchFamily="2" charset="2"/>
              <a:buChar char="q"/>
            </a:pPr>
            <a:r>
              <a:rPr lang="en-US" sz="2800" dirty="0" smtClean="0"/>
              <a:t>It takes input in the form of digital text and gives the output in</a:t>
            </a:r>
          </a:p>
          <a:p>
            <a:pPr marL="514350" indent="-514350" algn="just"/>
            <a:r>
              <a:rPr lang="en-US" sz="2800" dirty="0" smtClean="0"/>
              <a:t> 	voice format.</a:t>
            </a:r>
          </a:p>
          <a:p>
            <a:pPr marL="514350" indent="-514350" algn="just">
              <a:buFont typeface="Wingdings" pitchFamily="2" charset="2"/>
              <a:buChar char="q"/>
            </a:pPr>
            <a:r>
              <a:rPr lang="en-US" sz="2800" dirty="0" smtClean="0"/>
              <a:t>The output  in voice format is played on the speaker.</a:t>
            </a:r>
          </a:p>
          <a:p>
            <a:pPr marL="514350" indent="-514350"/>
            <a:endParaRPr lang="en-IN" sz="2800" dirty="0" smtClean="0"/>
          </a:p>
          <a:p>
            <a:pPr marL="971550" lvl="1" indent="-514350">
              <a:buFont typeface="Wingdings" pitchFamily="2" charset="2"/>
              <a:buChar char="q"/>
            </a:pPr>
            <a:endParaRPr lang="en-IN" sz="2800" dirty="0" smtClean="0"/>
          </a:p>
        </p:txBody>
      </p:sp>
      <p:pic>
        <p:nvPicPr>
          <p:cNvPr id="2097158" name="Picture 5" descr="Screenshot (4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365" y="3965451"/>
            <a:ext cx="8623048" cy="2587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extBox 1"/>
          <p:cNvSpPr txBox="1"/>
          <p:nvPr/>
        </p:nvSpPr>
        <p:spPr>
          <a:xfrm>
            <a:off x="4230255" y="175490"/>
            <a:ext cx="3281679" cy="815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 Features</a:t>
            </a:r>
            <a:endParaRPr lang="en-US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48707" name="TextBox 3"/>
          <p:cNvSpPr txBox="1"/>
          <p:nvPr/>
        </p:nvSpPr>
        <p:spPr>
          <a:xfrm>
            <a:off x="988291" y="914400"/>
            <a:ext cx="13251180" cy="4701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IN" sz="2800" dirty="0" smtClean="0"/>
              <a:t>Some of the features of Virtual Assistant, you may ask him in day by day</a:t>
            </a:r>
          </a:p>
          <a:p>
            <a:pPr lvl="0"/>
            <a:r>
              <a:rPr lang="en-IN" sz="2800" dirty="0" smtClean="0"/>
              <a:t> uses are shown below:</a:t>
            </a:r>
            <a:endParaRPr lang="en-US" sz="2800" dirty="0" smtClean="0"/>
          </a:p>
          <a:p>
            <a:pPr lvl="1">
              <a:buFont typeface="Wingdings" pitchFamily="2" charset="2"/>
              <a:buChar char="q"/>
            </a:pPr>
            <a:r>
              <a:rPr lang="en-IN" sz="2800" dirty="0" smtClean="0"/>
              <a:t>  Make Phone Calls</a:t>
            </a:r>
            <a:endParaRPr lang="en-US" sz="2800" dirty="0" smtClean="0"/>
          </a:p>
          <a:p>
            <a:pPr lvl="1">
              <a:buFont typeface="Wingdings" pitchFamily="2" charset="2"/>
              <a:buChar char="q"/>
            </a:pPr>
            <a:r>
              <a:rPr lang="en-IN" sz="2800" dirty="0" smtClean="0"/>
              <a:t>  Schedule meetings &amp; Appointments</a:t>
            </a:r>
            <a:endParaRPr lang="en-US" sz="2800" dirty="0" smtClean="0"/>
          </a:p>
          <a:p>
            <a:pPr lvl="1">
              <a:buFont typeface="Wingdings" pitchFamily="2" charset="2"/>
              <a:buChar char="q"/>
            </a:pPr>
            <a:r>
              <a:rPr lang="en-IN" sz="2800" dirty="0" smtClean="0"/>
              <a:t>  Get Direction</a:t>
            </a:r>
            <a:endParaRPr lang="en-US" sz="2800" dirty="0" smtClean="0"/>
          </a:p>
          <a:p>
            <a:pPr lvl="1">
              <a:buFont typeface="Wingdings" pitchFamily="2" charset="2"/>
              <a:buChar char="q"/>
            </a:pPr>
            <a:r>
              <a:rPr lang="en-IN" sz="2800" dirty="0" smtClean="0"/>
              <a:t>  Send Messages</a:t>
            </a:r>
            <a:endParaRPr lang="en-US" sz="2800" dirty="0" smtClean="0"/>
          </a:p>
          <a:p>
            <a:pPr lvl="1">
              <a:buFont typeface="Wingdings" pitchFamily="2" charset="2"/>
              <a:buChar char="q"/>
            </a:pPr>
            <a:r>
              <a:rPr lang="en-IN" sz="2800" dirty="0" smtClean="0"/>
              <a:t>  Set Remainders</a:t>
            </a:r>
            <a:endParaRPr lang="en-US" sz="2800" dirty="0" smtClean="0"/>
          </a:p>
          <a:p>
            <a:pPr lvl="1">
              <a:buFont typeface="Wingdings" pitchFamily="2" charset="2"/>
              <a:buChar char="q"/>
            </a:pPr>
            <a:r>
              <a:rPr lang="en-IN" sz="2800" dirty="0" smtClean="0"/>
              <a:t>  Ask Questions</a:t>
            </a:r>
            <a:endParaRPr lang="en-US" sz="2800" dirty="0" smtClean="0"/>
          </a:p>
          <a:p>
            <a:pPr lvl="1">
              <a:buFont typeface="Wingdings" pitchFamily="2" charset="2"/>
              <a:buChar char="q"/>
            </a:pPr>
            <a:r>
              <a:rPr lang="en-IN" sz="2800" dirty="0" smtClean="0"/>
              <a:t>  Play Music &amp; Videos</a:t>
            </a:r>
            <a:endParaRPr lang="en-US" sz="2800" dirty="0" smtClean="0"/>
          </a:p>
          <a:p>
            <a:pPr lvl="1">
              <a:buFont typeface="Wingdings" pitchFamily="2" charset="2"/>
              <a:buChar char="q"/>
            </a:pPr>
            <a:r>
              <a:rPr lang="en-IN" sz="2800" dirty="0" smtClean="0"/>
              <a:t>  Wake me up at 6.30AM</a:t>
            </a:r>
            <a:endParaRPr lang="en-US" sz="2800" dirty="0" smtClean="0"/>
          </a:p>
          <a:p>
            <a:pPr marL="514350" indent="-514350">
              <a:buFont typeface="Wingdings" pitchFamily="2" charset="2"/>
              <a:buChar char="q"/>
            </a:pP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extBox 1"/>
          <p:cNvSpPr txBox="1"/>
          <p:nvPr/>
        </p:nvSpPr>
        <p:spPr>
          <a:xfrm>
            <a:off x="4692072" y="147782"/>
            <a:ext cx="4043680" cy="815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Applications</a:t>
            </a:r>
            <a:endParaRPr lang="en-US" sz="4800" b="1" dirty="0"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48709" name="TextBox 2"/>
          <p:cNvSpPr txBox="1"/>
          <p:nvPr/>
        </p:nvSpPr>
        <p:spPr>
          <a:xfrm>
            <a:off x="1431636" y="1126836"/>
            <a:ext cx="3738880" cy="30251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IN" sz="2800" dirty="0" smtClean="0"/>
              <a:t>  Amazon Alexa</a:t>
            </a:r>
          </a:p>
          <a:p>
            <a:pPr>
              <a:buFont typeface="Wingdings" pitchFamily="2" charset="2"/>
              <a:buChar char="q"/>
            </a:pPr>
            <a:endParaRPr lang="en-IN" sz="2800" dirty="0" smtClean="0"/>
          </a:p>
          <a:p>
            <a:pPr>
              <a:buFont typeface="Wingdings" pitchFamily="2" charset="2"/>
              <a:buChar char="q"/>
            </a:pPr>
            <a:r>
              <a:rPr lang="en-IN" sz="2800" dirty="0" smtClean="0"/>
              <a:t>  Google Assistant</a:t>
            </a:r>
          </a:p>
          <a:p>
            <a:pPr>
              <a:buFont typeface="Wingdings" pitchFamily="2" charset="2"/>
              <a:buChar char="q"/>
            </a:pPr>
            <a:endParaRPr lang="en-IN" sz="2800" dirty="0" smtClean="0"/>
          </a:p>
          <a:p>
            <a:pPr>
              <a:buFont typeface="Wingdings" pitchFamily="2" charset="2"/>
              <a:buChar char="q"/>
            </a:pPr>
            <a:r>
              <a:rPr lang="en-IN" sz="2800" dirty="0" smtClean="0"/>
              <a:t>  Cortana </a:t>
            </a:r>
          </a:p>
          <a:p>
            <a:pPr>
              <a:buFont typeface="Wingdings" pitchFamily="2" charset="2"/>
              <a:buChar char="q"/>
            </a:pPr>
            <a:endParaRPr lang="en-IN" sz="2800" dirty="0" smtClean="0"/>
          </a:p>
          <a:p>
            <a:pPr>
              <a:buFont typeface="Wingdings" pitchFamily="2" charset="2"/>
              <a:buChar char="q"/>
            </a:pPr>
            <a:r>
              <a:rPr lang="en-IN" sz="2800" dirty="0" smtClean="0"/>
              <a:t>  Tetra  </a:t>
            </a:r>
            <a:endParaRPr lang="en-US" sz="2800" dirty="0"/>
          </a:p>
        </p:txBody>
      </p:sp>
      <p:pic>
        <p:nvPicPr>
          <p:cNvPr id="2097159" name="Picture 4" descr="smart-speak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018" y="3676073"/>
            <a:ext cx="5080000" cy="279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extBox 1"/>
          <p:cNvSpPr txBox="1"/>
          <p:nvPr/>
        </p:nvSpPr>
        <p:spPr>
          <a:xfrm>
            <a:off x="4294909" y="120073"/>
            <a:ext cx="3611880" cy="751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Advantages</a:t>
            </a:r>
            <a:endParaRPr lang="en-US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48630" name="TextBox 5"/>
          <p:cNvSpPr txBox="1"/>
          <p:nvPr/>
        </p:nvSpPr>
        <p:spPr>
          <a:xfrm>
            <a:off x="1149927" y="1039091"/>
            <a:ext cx="1046480" cy="929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en-IN" sz="2800" dirty="0" smtClean="0"/>
          </a:p>
          <a:p>
            <a:pPr lvl="1">
              <a:buFont typeface="Wingdings" pitchFamily="2" charset="2"/>
              <a:buChar char="q"/>
            </a:pPr>
            <a:endParaRPr lang="en-IN" sz="2800" dirty="0" smtClean="0"/>
          </a:p>
        </p:txBody>
      </p:sp>
      <p:sp>
        <p:nvSpPr>
          <p:cNvPr id="1048631" name="TextBox 6"/>
          <p:cNvSpPr txBox="1"/>
          <p:nvPr/>
        </p:nvSpPr>
        <p:spPr>
          <a:xfrm>
            <a:off x="803564" y="1145309"/>
            <a:ext cx="8196580" cy="30251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IN" sz="2800" dirty="0" smtClean="0"/>
              <a:t>  Save Money</a:t>
            </a:r>
          </a:p>
          <a:p>
            <a:pPr>
              <a:buFont typeface="Wingdings" pitchFamily="2" charset="2"/>
              <a:buChar char="q"/>
            </a:pPr>
            <a:endParaRPr lang="en-IN" sz="2800" dirty="0" smtClean="0"/>
          </a:p>
          <a:p>
            <a:pPr>
              <a:buFont typeface="Wingdings" pitchFamily="2" charset="2"/>
              <a:buChar char="q"/>
            </a:pPr>
            <a:r>
              <a:rPr lang="en-IN" sz="2800" dirty="0" smtClean="0"/>
              <a:t>  Save Time</a:t>
            </a:r>
          </a:p>
          <a:p>
            <a:r>
              <a:rPr lang="en-IN" sz="2800" dirty="0" smtClean="0"/>
              <a:t>	</a:t>
            </a:r>
          </a:p>
          <a:p>
            <a:pPr>
              <a:buFont typeface="Wingdings" pitchFamily="2" charset="2"/>
              <a:buChar char="q"/>
            </a:pPr>
            <a:r>
              <a:rPr lang="en-IN" sz="2800" dirty="0" smtClean="0"/>
              <a:t>  Use Virtual Assistant as Needed </a:t>
            </a:r>
            <a:br>
              <a:rPr lang="en-IN" sz="2800" dirty="0" smtClean="0"/>
            </a:br>
            <a:r>
              <a:rPr lang="en-IN" sz="2800" dirty="0" smtClean="0"/>
              <a:t>	</a:t>
            </a:r>
          </a:p>
          <a:p>
            <a:pPr>
              <a:buFont typeface="Wingdings" pitchFamily="2" charset="2"/>
              <a:buChar char="q"/>
            </a:pPr>
            <a:r>
              <a:rPr lang="en-IN" sz="2800" dirty="0" smtClean="0"/>
              <a:t>  Increase Productivity and Avoid Burn Out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extBox 1"/>
          <p:cNvSpPr txBox="1"/>
          <p:nvPr/>
        </p:nvSpPr>
        <p:spPr>
          <a:xfrm>
            <a:off x="4221019" y="120073"/>
            <a:ext cx="4780280" cy="815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Disadvantages</a:t>
            </a:r>
            <a:endParaRPr lang="en-US" sz="4800" b="1" dirty="0"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48628" name="TextBox 2"/>
          <p:cNvSpPr txBox="1"/>
          <p:nvPr/>
        </p:nvSpPr>
        <p:spPr>
          <a:xfrm>
            <a:off x="858982" y="1246908"/>
            <a:ext cx="8783782" cy="1615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IN" sz="2800" dirty="0" smtClean="0"/>
              <a:t>  Listening problem</a:t>
            </a:r>
          </a:p>
          <a:p>
            <a:pPr>
              <a:buFont typeface="Wingdings" pitchFamily="2" charset="2"/>
              <a:buChar char="q"/>
            </a:pPr>
            <a:endParaRPr lang="en-US" sz="2800" dirty="0" smtClean="0"/>
          </a:p>
          <a:p>
            <a:pPr>
              <a:buFont typeface="Wingdings" pitchFamily="2" charset="2"/>
              <a:buChar char="q"/>
            </a:pPr>
            <a:r>
              <a:rPr lang="en-IN" sz="2800" dirty="0" smtClean="0"/>
              <a:t>  Internet access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extBox 1"/>
          <p:cNvSpPr txBox="1"/>
          <p:nvPr/>
        </p:nvSpPr>
        <p:spPr>
          <a:xfrm>
            <a:off x="3472872" y="0"/>
            <a:ext cx="4932680" cy="815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  Future Scope</a:t>
            </a:r>
            <a:endParaRPr lang="en-US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48626" name="TextBox 2"/>
          <p:cNvSpPr txBox="1"/>
          <p:nvPr/>
        </p:nvSpPr>
        <p:spPr>
          <a:xfrm>
            <a:off x="803564" y="988291"/>
            <a:ext cx="14203681" cy="3863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IN" sz="2800" dirty="0" smtClean="0"/>
              <a:t> Next step will be to strip back the physical hardware as far as possible.</a:t>
            </a:r>
          </a:p>
          <a:p>
            <a:pPr algn="just">
              <a:buFont typeface="Wingdings" pitchFamily="2" charset="2"/>
              <a:buChar char="q"/>
            </a:pPr>
            <a:endParaRPr lang="en-IN" sz="2800" dirty="0" smtClean="0"/>
          </a:p>
          <a:p>
            <a:pPr algn="just">
              <a:buFont typeface="Wingdings" pitchFamily="2" charset="2"/>
              <a:buChar char="q"/>
            </a:pPr>
            <a:r>
              <a:rPr lang="en-IN" sz="2800" dirty="0" smtClean="0"/>
              <a:t> With the intelligence of the VA it is pushing its way into our lives on multiple</a:t>
            </a:r>
          </a:p>
          <a:p>
            <a:pPr algn="just"/>
            <a:r>
              <a:rPr lang="en-IN" sz="2800" dirty="0" smtClean="0"/>
              <a:t> devices on our bodies and in our offices, homes, and vehicles.</a:t>
            </a:r>
          </a:p>
          <a:p>
            <a:pPr algn="just"/>
            <a:endParaRPr lang="en-IN" sz="2800" dirty="0" smtClean="0"/>
          </a:p>
          <a:p>
            <a:pPr algn="just">
              <a:buFont typeface="Wingdings" pitchFamily="2" charset="2"/>
              <a:buChar char="q"/>
            </a:pPr>
            <a:r>
              <a:rPr lang="en-IN" sz="2800" dirty="0" smtClean="0"/>
              <a:t> Your VA will be continually prompting you with suggestions and taking </a:t>
            </a:r>
          </a:p>
          <a:p>
            <a:pPr algn="just"/>
            <a:r>
              <a:rPr lang="en-IN" sz="2800" dirty="0" smtClean="0"/>
              <a:t>Instructions, and will know more about you than perhaps you do yourself.</a:t>
            </a:r>
          </a:p>
          <a:p>
            <a:pPr algn="just">
              <a:buFont typeface="Wingdings" pitchFamily="2" charset="2"/>
              <a:buChar char="q"/>
            </a:pPr>
            <a:endParaRPr lang="en-IN" sz="2800" dirty="0" smtClean="0"/>
          </a:p>
          <a:p>
            <a:pPr algn="just">
              <a:buFont typeface="Wingdings" pitchFamily="2" charset="2"/>
              <a:buChar char="q"/>
            </a:pPr>
            <a:r>
              <a:rPr lang="en-IN" sz="2800" dirty="0" smtClean="0"/>
              <a:t> We can expect this device to be implanted and permanent.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extBox 1"/>
          <p:cNvSpPr txBox="1"/>
          <p:nvPr/>
        </p:nvSpPr>
        <p:spPr>
          <a:xfrm>
            <a:off x="4498109" y="120073"/>
            <a:ext cx="3561079" cy="815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Conclusion</a:t>
            </a:r>
            <a:endParaRPr lang="en-US" sz="4800" b="1" dirty="0"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48622" name="TextBox 2"/>
          <p:cNvSpPr txBox="1"/>
          <p:nvPr/>
        </p:nvSpPr>
        <p:spPr>
          <a:xfrm>
            <a:off x="715886" y="951345"/>
            <a:ext cx="14025880" cy="4282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IN" sz="2800" dirty="0" smtClean="0"/>
              <a:t>	Virtual Personal Assistants are very effective way to organize your</a:t>
            </a:r>
          </a:p>
          <a:p>
            <a:pPr algn="just"/>
            <a:r>
              <a:rPr lang="en-IN" sz="2800" dirty="0" smtClean="0"/>
              <a:t>schedule. Now there are many Smart Personal Digital Assistant applications</a:t>
            </a:r>
          </a:p>
          <a:p>
            <a:pPr algn="just"/>
            <a:r>
              <a:rPr lang="en-IN" sz="2800" dirty="0" smtClean="0"/>
              <a:t>available in market for various device platforms.</a:t>
            </a:r>
          </a:p>
          <a:p>
            <a:pPr algn="just"/>
            <a:r>
              <a:rPr lang="en-IN" sz="2800" dirty="0" smtClean="0"/>
              <a:t>	These new Software Applications are performing really well than</a:t>
            </a:r>
          </a:p>
          <a:p>
            <a:pPr algn="just"/>
            <a:r>
              <a:rPr lang="en-IN" sz="2800" dirty="0" smtClean="0"/>
              <a:t>devices as they provided with all resources of your Smartphone.</a:t>
            </a:r>
          </a:p>
          <a:p>
            <a:pPr algn="just"/>
            <a:r>
              <a:rPr lang="en-IN" sz="2800" dirty="0" smtClean="0"/>
              <a:t>	VPAs are also reliable than Human Personal Assistant because,</a:t>
            </a:r>
          </a:p>
          <a:p>
            <a:pPr algn="just"/>
            <a:r>
              <a:rPr lang="en-IN" sz="2800" dirty="0" smtClean="0"/>
              <a:t>VPAs are more portable and you can use them anytime. They also have lot </a:t>
            </a:r>
          </a:p>
          <a:p>
            <a:pPr algn="just"/>
            <a:r>
              <a:rPr lang="en-IN" sz="2800" dirty="0" smtClean="0"/>
              <a:t>of information than any assistant as they are connected with internet.</a:t>
            </a:r>
          </a:p>
          <a:p>
            <a:pPr algn="just"/>
            <a:endParaRPr lang="en-IN" sz="2800" dirty="0" smtClean="0"/>
          </a:p>
          <a:p>
            <a:pPr algn="just"/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extBox 1"/>
          <p:cNvSpPr txBox="1"/>
          <p:nvPr/>
        </p:nvSpPr>
        <p:spPr>
          <a:xfrm>
            <a:off x="4433455" y="0"/>
            <a:ext cx="3472180" cy="751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References</a:t>
            </a:r>
            <a:endParaRPr lang="en-US" sz="4400" b="1" dirty="0"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48624" name="TextBox 2"/>
          <p:cNvSpPr txBox="1"/>
          <p:nvPr/>
        </p:nvSpPr>
        <p:spPr>
          <a:xfrm>
            <a:off x="766618" y="868218"/>
            <a:ext cx="13835380" cy="4968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buFont typeface="Wingdings" pitchFamily="2" charset="2"/>
              <a:buChar char="q"/>
            </a:pPr>
            <a:r>
              <a:rPr lang="en-IN" sz="2800" dirty="0" smtClean="0"/>
              <a:t>  Digital Personal Assistant for the Enterprise2013 Intel White Paper.</a:t>
            </a:r>
            <a:endParaRPr lang="en-US" sz="2800" dirty="0" smtClean="0"/>
          </a:p>
          <a:p>
            <a:pPr lvl="0">
              <a:buFont typeface="Wingdings" pitchFamily="2" charset="2"/>
              <a:buChar char="q"/>
            </a:pPr>
            <a:r>
              <a:rPr lang="en-IN" sz="2800" dirty="0" smtClean="0"/>
              <a:t>  Comerford, L, Frank, D, Gopalakrishnan P, Gopinath R and Sredivya J. 2001</a:t>
            </a:r>
          </a:p>
          <a:p>
            <a:pPr lvl="0"/>
            <a:r>
              <a:rPr lang="en-IN" sz="2800" dirty="0" smtClean="0"/>
              <a:t>     The IBM Personal Speech Assistant Acoustics,</a:t>
            </a:r>
          </a:p>
          <a:p>
            <a:pPr lvl="0"/>
            <a:r>
              <a:rPr lang="en-IN" sz="2800" dirty="0" smtClean="0"/>
              <a:t> 	Speech, and Signal Processing Proc. of  International Conference on Speech </a:t>
            </a:r>
          </a:p>
          <a:p>
            <a:pPr lvl="0"/>
            <a:r>
              <a:rPr lang="en-IN" sz="2800" dirty="0" smtClean="0"/>
              <a:t>	and Signal processing, 1 1-4.</a:t>
            </a:r>
            <a:endParaRPr lang="en-US" sz="2800" dirty="0" smtClean="0"/>
          </a:p>
          <a:p>
            <a:pPr lvl="0">
              <a:buFont typeface="Wingdings" pitchFamily="2" charset="2"/>
              <a:buChar char="q"/>
            </a:pPr>
            <a:r>
              <a:rPr lang="en-IN" sz="2800" dirty="0" smtClean="0"/>
              <a:t>  Zwass, Vladimir (2016-02-10). </a:t>
            </a:r>
            <a:r>
              <a:rPr lang="en-IN" sz="2800" dirty="0" smtClean="0">
                <a:hlinkClick r:id="rId2"/>
              </a:rPr>
              <a:t>"Speech recognition | technology"</a:t>
            </a:r>
            <a:r>
              <a:rPr lang="en-IN" sz="2800" dirty="0" smtClean="0"/>
              <a:t>. </a:t>
            </a:r>
          </a:p>
          <a:p>
            <a:pPr lvl="0"/>
            <a:r>
              <a:rPr lang="en-IN" sz="2800" dirty="0" smtClean="0">
                <a:hlinkClick r:id="rId3" tooltip="Encyclopædia Britannica Online"/>
              </a:rPr>
              <a:t>	Encyclopædia Britannica Online</a:t>
            </a:r>
            <a:r>
              <a:rPr lang="en-IN" sz="2800" dirty="0" smtClean="0"/>
              <a:t>. Britannica.com.</a:t>
            </a:r>
          </a:p>
          <a:p>
            <a:pPr lvl="0"/>
            <a:r>
              <a:rPr lang="en-IN" sz="2800" dirty="0" smtClean="0"/>
              <a:t> 	Retrieved 2017-12-10.</a:t>
            </a:r>
            <a:endParaRPr lang="en-US" sz="2800" dirty="0" smtClean="0"/>
          </a:p>
          <a:p>
            <a:pPr lvl="0">
              <a:buFont typeface="Wingdings" pitchFamily="2" charset="2"/>
              <a:buChar char="q"/>
            </a:pPr>
            <a:r>
              <a:rPr lang="en-IN" sz="2800" dirty="0" smtClean="0"/>
              <a:t>  Paul Taylor 2007, Text-To-Speech Synthesis University of Cambridge pp </a:t>
            </a:r>
          </a:p>
          <a:p>
            <a:pPr lvl="0"/>
            <a:r>
              <a:rPr lang="en-IN" sz="2800" dirty="0" smtClean="0"/>
              <a:t>	45-56.</a:t>
            </a:r>
            <a:endParaRPr lang="en-US" sz="2800" dirty="0" smtClean="0"/>
          </a:p>
          <a:p>
            <a:pPr lvl="0">
              <a:buFont typeface="Wingdings" pitchFamily="2" charset="2"/>
              <a:buChar char="q"/>
            </a:pPr>
            <a:r>
              <a:rPr lang="en-IN" sz="2800" dirty="0" smtClean="0"/>
              <a:t>  Tom M. Mitchell 1997, Machine Learning, McGraw Hill pp 88-92.</a:t>
            </a:r>
            <a:endParaRPr lang="en-US" sz="2800" dirty="0" smtClean="0"/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3" descr="Thank-you-images-for-ppt-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0"/>
            <a:ext cx="10012218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Widescreen</PresentationFormat>
  <Paragraphs>119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Courier New</vt:lpstr>
      <vt:lpstr>Trebuchet MS</vt:lpstr>
      <vt:lpstr>Tw Cen MT</vt:lpstr>
      <vt:lpstr>Wingdings</vt:lpstr>
      <vt:lpstr>Circuit</vt:lpstr>
      <vt:lpstr>  Virtual Personal Assistant    (VPA)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pragati bhole</dc:creator>
  <cp:lastModifiedBy>Rupam Mankar</cp:lastModifiedBy>
  <cp:revision>1</cp:revision>
  <dcterms:created xsi:type="dcterms:W3CDTF">2019-09-28T00:25:52Z</dcterms:created>
  <dcterms:modified xsi:type="dcterms:W3CDTF">2020-01-05T12:19:59Z</dcterms:modified>
</cp:coreProperties>
</file>